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73" r:id="rId20"/>
    <p:sldId id="283" r:id="rId21"/>
    <p:sldId id="274" r:id="rId22"/>
    <p:sldId id="285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418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9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9A642D-C6E8-ADE7-1974-99E3FED4AF7C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816209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774003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446692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9E9A96-F60C-38D6-C518-A3393C9E4E83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515BA2-FD5C-E982-383A-55FDACD629DE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895542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98459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517679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3B6350-5AFF-088D-03C3-24B7ECFD1B5F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69387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492746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548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54CC33-7ECE-A2A1-5ED7-368367F8802A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779225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8795086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88375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CFD15F-8900-0B48-49CA-44C16287A074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57288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648303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3244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4DD6C6-7837-24FE-160C-409A17ECE97A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21916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3978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984076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0F5BFE-DF4F-683B-037B-8EEDB7F9C90D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709429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43475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17259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CCD8DE-EADB-6D8A-5146-23E5AD921A3A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709429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43475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17259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CCD8DE-EADB-6D8A-5146-23E5AD921A3A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63744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359653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16988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24D8A6-A2B3-F899-01D8-D3EBCD68A555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4F78AC8-A190-2FD2-313D-281CF809D605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63744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359653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16988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24D8A6-A2B3-F899-01D8-D3EBCD68A555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448694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589803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213654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17324B-C90B-E336-3DC5-161BFA2B2AE8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448694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589803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213654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17324B-C90B-E336-3DC5-161BFA2B2AE8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08987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109063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4556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9ABD13-5BC9-AA31-05D5-7FAE773A4179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97173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44362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877343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1F6E50-202E-795F-FEC1-1940C4341F4A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2162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484494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847948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442F1A-4DB9-ADCC-884E-E591DE5B21FC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500137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088003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06166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FC381C-8E7A-39B0-236A-0CAF70EFAFE3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481598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561087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98254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D1C406-2D2D-B0C9-B05F-2A7801C102D4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3B2203-3706-79E6-289F-F6818787409C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5504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804891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873470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B15EA9-75FD-A301-5775-4908B4260923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941083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76598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504350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BEC6EA-70A7-3C11-1593-FB2FB62E1435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132746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92495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68782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1B316F-B30C-DB52-C26D-9F6D232221B4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7810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62098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08233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A883C0-4174-FADD-3E04-5713BCFC1A2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2535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19067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781542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8F40E2-415A-DC39-925E-FE368FCC43C6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02403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858418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77545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7092A9-383E-5DCF-B036-CB937ED2EC1F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676520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28294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75519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F32FE9-3706-AB2E-5B5B-1CF06591DC16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7556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837317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211183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94C6EA-F1CA-6BDE-2767-8A211E2954FA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3269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558248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01973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263957-4BAD-A0CF-464A-48ADF20DDE99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3031745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847078499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89932866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82945223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693541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713279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3723985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1201136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50614319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9119760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6448307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67331197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9323047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45224309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066312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522144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9168582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4591069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211439621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9023720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3773358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491541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7813472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40852673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093347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609729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0009485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06746374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2469610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52956291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237433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412189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2421413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214409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132081371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8342523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295974372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53411292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0049636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168751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127298022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0111943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799800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1050405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78864851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080518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7149487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12100688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22057163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3708782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209544112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6031294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186420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5860865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975746363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167993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85574082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438397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5316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81454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8076691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161938030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300400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2868514" name="Freeform 2"/>
          <p:cNvSpPr/>
          <p:nvPr/>
        </p:nvSpPr>
        <p:spPr bwMode="auto">
          <a:xfrm>
            <a:off x="1590009" y="0"/>
            <a:ext cx="16697991" cy="10287000"/>
          </a:xfrm>
          <a:custGeom>
            <a:avLst/>
            <a:gdLst/>
            <a:ahLst/>
            <a:cxnLst/>
            <a:rect l="l" t="t" r="r" b="b"/>
            <a:pathLst>
              <a:path w="16697991" h="10287000" extrusionOk="0">
                <a:moveTo>
                  <a:pt x="0" y="0"/>
                </a:moveTo>
                <a:lnTo>
                  <a:pt x="16697991" y="0"/>
                </a:lnTo>
                <a:lnTo>
                  <a:pt x="166979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t="-5183" b="-10063"/>
            </a:stretch>
          </a:blipFill>
        </p:spPr>
      </p:sp>
      <p:grpSp>
        <p:nvGrpSpPr>
          <p:cNvPr id="2112337327" name="Group 3"/>
          <p:cNvGrpSpPr/>
          <p:nvPr/>
        </p:nvGrpSpPr>
        <p:grpSpPr bwMode="auto">
          <a:xfrm rot="-10800000">
            <a:off x="-112550" y="3199693"/>
            <a:ext cx="18400549" cy="7268627"/>
            <a:chOff x="0" y="0"/>
            <a:chExt cx="8441777" cy="3225856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8441777" cy="3225856"/>
            </a:xfrm>
            <a:custGeom>
              <a:avLst/>
              <a:gdLst/>
              <a:ahLst/>
              <a:cxnLst/>
              <a:rect l="l" t="t" r="r" b="b"/>
              <a:pathLst>
                <a:path w="8441777" h="3225856" extrusionOk="0">
                  <a:moveTo>
                    <a:pt x="0" y="0"/>
                  </a:moveTo>
                  <a:lnTo>
                    <a:pt x="8441777" y="0"/>
                  </a:lnTo>
                  <a:lnTo>
                    <a:pt x="8441777" y="3225856"/>
                  </a:lnTo>
                  <a:lnTo>
                    <a:pt x="0" y="322585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28575"/>
              <a:ext cx="8441777" cy="3254431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1"/>
                </a:lnSpc>
                <a:defRPr/>
              </a:pPr>
              <a:endParaRPr/>
            </a:p>
          </p:txBody>
        </p:sp>
      </p:grpSp>
      <p:grpSp>
        <p:nvGrpSpPr>
          <p:cNvPr id="1310354770" name="Group 6"/>
          <p:cNvGrpSpPr/>
          <p:nvPr/>
        </p:nvGrpSpPr>
        <p:grpSpPr bwMode="auto">
          <a:xfrm rot="-10800000">
            <a:off x="0" y="-4275490"/>
            <a:ext cx="18288000" cy="14679991"/>
            <a:chOff x="0" y="0"/>
            <a:chExt cx="8188207" cy="6572769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88207" cy="6572769"/>
            </a:xfrm>
            <a:custGeom>
              <a:avLst/>
              <a:gdLst/>
              <a:ahLst/>
              <a:cxnLst/>
              <a:rect l="l" t="t" r="r" b="b"/>
              <a:pathLst>
                <a:path w="8188207" h="6572769" extrusionOk="0">
                  <a:moveTo>
                    <a:pt x="0" y="0"/>
                  </a:moveTo>
                  <a:lnTo>
                    <a:pt x="8188207" y="0"/>
                  </a:lnTo>
                  <a:lnTo>
                    <a:pt x="8188207" y="6572769"/>
                  </a:lnTo>
                  <a:lnTo>
                    <a:pt x="0" y="657276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88207" cy="6601344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1"/>
                </a:lnSpc>
                <a:defRPr/>
              </a:pPr>
              <a:endParaRPr/>
            </a:p>
          </p:txBody>
        </p:sp>
      </p:grpSp>
      <p:grpSp>
        <p:nvGrpSpPr>
          <p:cNvPr id="2105739866" name="Group 9"/>
          <p:cNvGrpSpPr/>
          <p:nvPr/>
        </p:nvGrpSpPr>
        <p:grpSpPr bwMode="auto">
          <a:xfrm>
            <a:off x="-112549" y="-1"/>
            <a:ext cx="18400549" cy="10457199"/>
            <a:chOff x="0" y="0"/>
            <a:chExt cx="8238600" cy="4658476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8238599" cy="4658476"/>
            </a:xfrm>
            <a:custGeom>
              <a:avLst/>
              <a:gdLst/>
              <a:ahLst/>
              <a:cxnLst/>
              <a:rect l="l" t="t" r="r" b="b"/>
              <a:pathLst>
                <a:path w="8238599" h="4658476" extrusionOk="0">
                  <a:moveTo>
                    <a:pt x="0" y="0"/>
                  </a:moveTo>
                  <a:lnTo>
                    <a:pt x="8238599" y="0"/>
                  </a:lnTo>
                  <a:lnTo>
                    <a:pt x="8238599" y="4658476"/>
                  </a:lnTo>
                  <a:lnTo>
                    <a:pt x="0" y="4658476"/>
                  </a:lnTo>
                  <a:close/>
                </a:path>
              </a:pathLst>
            </a:custGeom>
            <a:gradFill>
              <a:gsLst>
                <a:gs pos="0">
                  <a:srgbClr val="0001A2">
                    <a:alpha val="80000"/>
                  </a:srgbClr>
                </a:gs>
                <a:gs pos="100000">
                  <a:srgbClr val="0001A2">
                    <a:alpha val="0"/>
                  </a:srgbClr>
                </a:gs>
              </a:gsLst>
              <a:lin ang="5400000" scaled="1"/>
            </a:gra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28575"/>
              <a:ext cx="8238600" cy="4687051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1"/>
                </a:lnSpc>
                <a:defRPr/>
              </a:pPr>
              <a:endParaRPr/>
            </a:p>
          </p:txBody>
        </p:sp>
      </p:grpSp>
      <p:sp>
        <p:nvSpPr>
          <p:cNvPr id="1266558281" name="Freeform 12"/>
          <p:cNvSpPr/>
          <p:nvPr/>
        </p:nvSpPr>
        <p:spPr bwMode="auto">
          <a:xfrm rot="-10800000">
            <a:off x="-488427" y="-170199"/>
            <a:ext cx="5102292" cy="10574699"/>
          </a:xfrm>
          <a:custGeom>
            <a:avLst/>
            <a:gdLst/>
            <a:ahLst/>
            <a:cxnLst/>
            <a:rect l="l" t="t" r="r" b="b"/>
            <a:pathLst>
              <a:path w="5102292" h="10574699" extrusionOk="0">
                <a:moveTo>
                  <a:pt x="0" y="0"/>
                </a:moveTo>
                <a:lnTo>
                  <a:pt x="5102293" y="0"/>
                </a:lnTo>
                <a:lnTo>
                  <a:pt x="5102293" y="10574699"/>
                </a:lnTo>
                <a:lnTo>
                  <a:pt x="0" y="10574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2089703861" name="Freeform 13"/>
          <p:cNvSpPr/>
          <p:nvPr/>
        </p:nvSpPr>
        <p:spPr bwMode="auto"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/>
          </a:blipFill>
        </p:spPr>
      </p:sp>
      <p:sp>
        <p:nvSpPr>
          <p:cNvPr id="982696126" name="TextBox 982696125"/>
          <p:cNvSpPr txBox="1"/>
          <p:nvPr/>
        </p:nvSpPr>
        <p:spPr bwMode="auto">
          <a:xfrm>
            <a:off x="2949883" y="1703595"/>
            <a:ext cx="13978600" cy="76508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endParaRPr sz="3200" b="1" dirty="0">
              <a:latin typeface="Arial"/>
              <a:cs typeface="Arial"/>
            </a:endParaRPr>
          </a:p>
          <a:p>
            <a:pPr algn="ctr">
              <a:defRPr/>
            </a:pPr>
            <a:r>
              <a:rPr sz="7200" b="1" dirty="0">
                <a:latin typeface="Arial"/>
                <a:ea typeface="Arial"/>
                <a:cs typeface="Arial"/>
              </a:rPr>
              <a:t>ЗВІТ</a:t>
            </a:r>
            <a:endParaRPr sz="7200" b="1" dirty="0">
              <a:latin typeface="Arial"/>
              <a:cs typeface="Arial"/>
            </a:endParaRPr>
          </a:p>
          <a:p>
            <a:pPr algn="ctr">
              <a:defRPr/>
            </a:pPr>
            <a:r>
              <a:rPr sz="7200" b="1" dirty="0" err="1">
                <a:latin typeface="Arial"/>
                <a:ea typeface="Arial"/>
                <a:cs typeface="Arial"/>
              </a:rPr>
              <a:t>про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роботу</a:t>
            </a:r>
            <a:endParaRPr sz="7200" b="1" dirty="0">
              <a:latin typeface="Arial"/>
              <a:cs typeface="Arial"/>
            </a:endParaRPr>
          </a:p>
          <a:p>
            <a:pPr algn="ctr">
              <a:defRPr/>
            </a:pPr>
            <a:r>
              <a:rPr sz="7200" b="1" dirty="0" err="1">
                <a:latin typeface="Arial"/>
                <a:ea typeface="Arial"/>
                <a:cs typeface="Arial"/>
              </a:rPr>
              <a:t>постійної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комісії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Вченої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ради</a:t>
            </a:r>
            <a:endParaRPr sz="7200" b="1" dirty="0">
              <a:latin typeface="Arial"/>
              <a:cs typeface="Arial"/>
            </a:endParaRPr>
          </a:p>
          <a:p>
            <a:pPr algn="ctr">
              <a:defRPr/>
            </a:pPr>
            <a:r>
              <a:rPr sz="7200" b="1" dirty="0">
                <a:latin typeface="Arial"/>
                <a:ea typeface="Arial"/>
                <a:cs typeface="Arial"/>
              </a:rPr>
              <a:t>з </a:t>
            </a:r>
            <a:r>
              <a:rPr sz="7200" b="1" dirty="0" err="1">
                <a:latin typeface="Arial"/>
                <a:ea typeface="Arial"/>
                <a:cs typeface="Arial"/>
              </a:rPr>
              <a:t>розвитку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іншомовної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освіти</a:t>
            </a:r>
            <a:endParaRPr sz="7200" b="1" dirty="0">
              <a:latin typeface="Arial"/>
              <a:cs typeface="Arial"/>
            </a:endParaRPr>
          </a:p>
          <a:p>
            <a:pPr algn="ctr">
              <a:defRPr/>
            </a:pPr>
            <a:r>
              <a:rPr sz="7200" b="1" dirty="0" err="1">
                <a:latin typeface="Arial"/>
                <a:ea typeface="Arial"/>
                <a:cs typeface="Arial"/>
              </a:rPr>
              <a:t>за</a:t>
            </a:r>
            <a:r>
              <a:rPr sz="7200" b="1" dirty="0">
                <a:latin typeface="Arial"/>
                <a:ea typeface="Arial"/>
                <a:cs typeface="Arial"/>
              </a:rPr>
              <a:t> 2025-2026 </a:t>
            </a:r>
            <a:r>
              <a:rPr sz="7200" b="1" dirty="0" err="1">
                <a:latin typeface="Arial"/>
                <a:ea typeface="Arial"/>
                <a:cs typeface="Arial"/>
              </a:rPr>
              <a:t>навчальний</a:t>
            </a:r>
            <a:r>
              <a:rPr sz="7200" b="1" dirty="0">
                <a:latin typeface="Arial"/>
                <a:ea typeface="Arial"/>
                <a:cs typeface="Arial"/>
              </a:rPr>
              <a:t> </a:t>
            </a:r>
            <a:r>
              <a:rPr sz="7200" b="1" dirty="0" err="1">
                <a:latin typeface="Arial"/>
                <a:ea typeface="Arial"/>
                <a:cs typeface="Arial"/>
              </a:rPr>
              <a:t>рік</a:t>
            </a:r>
            <a:endParaRPr sz="7200" b="1" dirty="0">
              <a:latin typeface="Arial"/>
              <a:cs typeface="Arial"/>
            </a:endParaRPr>
          </a:p>
          <a:p>
            <a:pPr algn="ctr">
              <a:defRPr/>
            </a:pPr>
            <a:endParaRPr sz="3200" b="1" dirty="0">
              <a:latin typeface="Arial"/>
              <a:cs typeface="Arial"/>
            </a:endParaRPr>
          </a:p>
          <a:p>
            <a:pPr algn="r">
              <a:defRPr/>
            </a:pPr>
            <a:r>
              <a:rPr sz="3600" b="1" dirty="0" err="1">
                <a:latin typeface="Arial"/>
                <a:ea typeface="Arial"/>
                <a:cs typeface="Arial"/>
              </a:rPr>
              <a:t>Доповідає</a:t>
            </a:r>
            <a:r>
              <a:rPr sz="3600" b="1" dirty="0">
                <a:latin typeface="Arial"/>
                <a:ea typeface="Arial"/>
                <a:cs typeface="Arial"/>
              </a:rPr>
              <a:t>: </a:t>
            </a:r>
            <a:r>
              <a:rPr sz="3600" b="1" dirty="0" err="1">
                <a:latin typeface="Arial"/>
                <a:ea typeface="Arial"/>
                <a:cs typeface="Arial"/>
              </a:rPr>
              <a:t>голова</a:t>
            </a:r>
            <a:r>
              <a:rPr sz="3600" b="1" dirty="0">
                <a:latin typeface="Arial"/>
                <a:ea typeface="Arial"/>
                <a:cs typeface="Arial"/>
              </a:rPr>
              <a:t> </a:t>
            </a:r>
            <a:r>
              <a:rPr sz="3600" b="1" dirty="0" err="1">
                <a:latin typeface="Arial"/>
                <a:ea typeface="Arial"/>
                <a:cs typeface="Arial"/>
              </a:rPr>
              <a:t>комісії</a:t>
            </a:r>
            <a:r>
              <a:rPr sz="3600" b="1" dirty="0">
                <a:latin typeface="Arial"/>
                <a:ea typeface="Arial"/>
                <a:cs typeface="Arial"/>
              </a:rPr>
              <a:t> </a:t>
            </a:r>
            <a:endParaRPr sz="3600" b="1" dirty="0">
              <a:latin typeface="Arial"/>
              <a:cs typeface="Arial"/>
            </a:endParaRPr>
          </a:p>
          <a:p>
            <a:pPr algn="r">
              <a:defRPr/>
            </a:pPr>
            <a:r>
              <a:rPr sz="3600" b="1" dirty="0" err="1">
                <a:latin typeface="Arial"/>
                <a:ea typeface="Arial"/>
                <a:cs typeface="Arial"/>
              </a:rPr>
              <a:t>Ольга</a:t>
            </a:r>
            <a:r>
              <a:rPr sz="3600" b="1" dirty="0">
                <a:latin typeface="Arial"/>
                <a:ea typeface="Arial"/>
                <a:cs typeface="Arial"/>
              </a:rPr>
              <a:t> ГОНЧАРОВА</a:t>
            </a:r>
            <a:endParaRPr sz="3600" b="1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456047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1813264005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454081768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907554801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91302974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84791081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885576132" name="TextBox 885576131"/>
          <p:cNvSpPr txBox="1"/>
          <p:nvPr/>
        </p:nvSpPr>
        <p:spPr bwMode="auto">
          <a:xfrm>
            <a:off x="3108055" y="515619"/>
            <a:ext cx="14605719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70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Науково-методичний центр «Lingua»</a:t>
            </a:r>
            <a:endParaRPr sz="7000" b="1"/>
          </a:p>
        </p:txBody>
      </p:sp>
      <p:pic>
        <p:nvPicPr>
          <p:cNvPr id="1671623004" name="Рисунок 167162300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508333" y="2824162"/>
            <a:ext cx="8846348" cy="5300421"/>
          </a:xfrm>
          <a:prstGeom prst="rect">
            <a:avLst/>
          </a:prstGeom>
        </p:spPr>
      </p:pic>
      <p:pic>
        <p:nvPicPr>
          <p:cNvPr id="1179216164" name="Рисунок 1179216163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2173831" y="1938513"/>
            <a:ext cx="4917429" cy="8150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25932728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9" cy="9244856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9765678" cy="9244857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28575"/>
              <a:ext cx="9765679" cy="9273431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1"/>
                </a:lnSpc>
                <a:defRPr/>
              </a:pPr>
              <a:endParaRPr/>
            </a:p>
          </p:txBody>
        </p:sp>
      </p:grpSp>
      <p:sp>
        <p:nvSpPr>
          <p:cNvPr id="861478160" name="Freeform 5"/>
          <p:cNvSpPr/>
          <p:nvPr/>
        </p:nvSpPr>
        <p:spPr bwMode="auto"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219563576" name="TextBox 1219563575"/>
          <p:cNvSpPr txBox="1"/>
          <p:nvPr/>
        </p:nvSpPr>
        <p:spPr bwMode="auto">
          <a:xfrm>
            <a:off x="321111" y="487329"/>
            <a:ext cx="15841162" cy="197092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6000" b="1" noProof="1" smtClean="0">
                <a:solidFill>
                  <a:srgbClr val="FFFF00"/>
                </a:solidFill>
              </a:rPr>
              <a:t>Популяризація англійської мови серед здобувачів вищої освіти</a:t>
            </a:r>
            <a:endParaRPr lang="uk-UA" sz="6000" b="1" noProof="1">
              <a:solidFill>
                <a:srgbClr val="FFFF00"/>
              </a:solidFill>
            </a:endParaRPr>
          </a:p>
        </p:txBody>
      </p:sp>
      <p:pic>
        <p:nvPicPr>
          <p:cNvPr id="726724841" name="Рисунок 726724840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975955" y="3144484"/>
            <a:ext cx="7010399" cy="6467474"/>
          </a:xfrm>
          <a:prstGeom prst="rect">
            <a:avLst/>
          </a:prstGeom>
        </p:spPr>
      </p:pic>
      <p:sp>
        <p:nvSpPr>
          <p:cNvPr id="344597890" name="TextBox 344597889"/>
          <p:cNvSpPr txBox="1"/>
          <p:nvPr/>
        </p:nvSpPr>
        <p:spPr bwMode="auto">
          <a:xfrm>
            <a:off x="999631" y="3839633"/>
            <a:ext cx="9870255" cy="47886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uk-UA" sz="50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Робота «</a:t>
            </a:r>
            <a:r>
              <a:rPr lang="uk-UA" sz="5000" b="1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English Speaking Club</a:t>
            </a:r>
            <a:r>
              <a:rPr lang="uk-UA" sz="50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 (ст.викл. Євген Топалов)</a:t>
            </a:r>
            <a:endParaRPr lang="uk-UA" sz="5000" b="0" i="0" u="none" strike="noStrike" cap="none" spc="0" noProof="1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uk-UA" sz="50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Робота наукового гуртка «</a:t>
            </a:r>
            <a:r>
              <a:rPr lang="uk-UA" sz="5000" b="1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Лінгвістичні студі</a:t>
            </a:r>
            <a:r>
              <a:rPr lang="uk-UA" sz="50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ї» для здобувачів вищої освіти </a:t>
            </a:r>
            <a:endParaRPr lang="en-US" sz="5000" b="0" i="0" u="none" strike="noStrike" cap="none" spc="0" noProof="1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uk-UA" sz="50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(доц. Ірина Жигоренко)</a:t>
            </a:r>
            <a:endParaRPr lang="uk-UA" sz="5000" b="0" i="0" u="none" strike="noStrike" cap="none" spc="0" noProof="1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2513333" name="Group 2"/>
          <p:cNvGrpSpPr/>
          <p:nvPr/>
        </p:nvGrpSpPr>
        <p:grpSpPr bwMode="auto">
          <a:xfrm>
            <a:off x="90055" y="17320"/>
            <a:ext cx="18288000" cy="10287000"/>
            <a:chOff x="0" y="0"/>
            <a:chExt cx="9765678" cy="9244855"/>
          </a:xfrm>
        </p:grpSpPr>
        <p:sp>
          <p:nvSpPr>
            <p:cNvPr id="1197571071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432449425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567383564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316785829" name="TextBox 316785828"/>
          <p:cNvSpPr txBox="1"/>
          <p:nvPr/>
        </p:nvSpPr>
        <p:spPr bwMode="auto">
          <a:xfrm>
            <a:off x="335398" y="2452641"/>
            <a:ext cx="14752202" cy="28161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en-US" sz="58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Зустріч із компані</a:t>
            </a:r>
            <a:r>
              <a:rPr lang="uk-UA" sz="58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єю</a:t>
            </a:r>
            <a:r>
              <a:rPr lang="en-US" sz="58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Fin Agro Consulting, </a:t>
            </a:r>
            <a:endParaRPr lang="uk-UA" sz="5800" b="0" i="0" u="none" strike="noStrike" cap="none" spc="0" noProof="1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>
              <a:defRPr/>
            </a:pPr>
            <a:r>
              <a:rPr lang="en-US" sz="58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яка пропонує програми стажування у Німеччині –</a:t>
            </a:r>
            <a:r>
              <a:rPr lang="uk-UA" sz="5800" b="0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US" sz="5800" noProof="1" smtClean="0">
                <a:solidFill>
                  <a:schemeClr val="bg1"/>
                </a:solidFill>
                <a:ea typeface="Calibri"/>
                <a:cs typeface="Calibri"/>
              </a:rPr>
              <a:t>14 жовтня 2025р.</a:t>
            </a:r>
            <a:r>
              <a:rPr lang="uk-UA" sz="5800" noProof="1" smtClean="0">
                <a:solidFill>
                  <a:schemeClr val="bg1"/>
                </a:solidFill>
                <a:ea typeface="Calibri"/>
                <a:cs typeface="Calibri"/>
              </a:rPr>
              <a:t>)</a:t>
            </a:r>
            <a:endParaRPr sz="5800" b="0" noProof="1">
              <a:solidFill>
                <a:schemeClr val="bg1"/>
              </a:solidFill>
            </a:endParaRPr>
          </a:p>
        </p:txBody>
      </p:sp>
      <p:pic>
        <p:nvPicPr>
          <p:cNvPr id="1360447878" name="Рисунок 136044787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590800" y="2653145"/>
            <a:ext cx="14776532" cy="7155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21111" y="487329"/>
            <a:ext cx="15841162" cy="197092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6000" b="1" noProof="1" smtClean="0">
                <a:solidFill>
                  <a:srgbClr val="FFFF00"/>
                </a:solidFill>
              </a:rPr>
              <a:t>Популяризація англійської мови серед здобувачів вищої </a:t>
            </a:r>
            <a:r>
              <a:rPr sz="6000" b="1" dirty="0" err="1" smtClean="0">
                <a:solidFill>
                  <a:srgbClr val="FFFF00"/>
                </a:solidFill>
              </a:rPr>
              <a:t>освіти</a:t>
            </a:r>
            <a:endParaRPr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86407295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702734216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483076606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267357953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2145830353" name="TextBox 2145830352"/>
          <p:cNvSpPr txBox="1"/>
          <p:nvPr/>
        </p:nvSpPr>
        <p:spPr bwMode="auto">
          <a:xfrm>
            <a:off x="709166" y="574365"/>
            <a:ext cx="13161130" cy="19082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5800" b="1" i="0" u="none" strike="noStrike" cap="none" spc="0" dirty="0" smtClean="0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Популяризація іноземних мов серед здобувачів вищої освіти</a:t>
            </a:r>
            <a:endParaRPr lang="uk-UA" sz="5800" b="1" dirty="0">
              <a:solidFill>
                <a:srgbClr val="FFFF00"/>
              </a:solidFill>
            </a:endParaRPr>
          </a:p>
        </p:txBody>
      </p:sp>
      <p:sp>
        <p:nvSpPr>
          <p:cNvPr id="2136753293" name="TextBox 2136753292"/>
          <p:cNvSpPr txBox="1"/>
          <p:nvPr/>
        </p:nvSpPr>
        <p:spPr bwMode="auto">
          <a:xfrm>
            <a:off x="709166" y="3486855"/>
            <a:ext cx="8482327" cy="469474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4200" noProof="1" smtClean="0">
                <a:solidFill>
                  <a:schemeClr val="bg1"/>
                </a:solidFill>
              </a:rPr>
              <a:t>Презентація можливостей стажування у Болгарії з компанією SkillSprint, яка додатково надає можливість безкоштовно пройти курс англійської  або болгарської мови (23 жовтня 2025 року, 11 лютого 2026 року)</a:t>
            </a:r>
            <a:endParaRPr lang="ru-RU" sz="4200" noProof="1">
              <a:solidFill>
                <a:schemeClr val="bg1"/>
              </a:solidFill>
            </a:endParaRPr>
          </a:p>
        </p:txBody>
      </p:sp>
      <p:pic>
        <p:nvPicPr>
          <p:cNvPr id="2065117217" name="Рисунок 206511721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905017" y="2753335"/>
            <a:ext cx="3889173" cy="2608886"/>
          </a:xfrm>
          <a:prstGeom prst="rect">
            <a:avLst/>
          </a:prstGeom>
        </p:spPr>
      </p:pic>
      <p:pic>
        <p:nvPicPr>
          <p:cNvPr id="1458955873" name="Рисунок 145895587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2374638" y="2718057"/>
            <a:ext cx="5546472" cy="3279164"/>
          </a:xfrm>
          <a:prstGeom prst="rect">
            <a:avLst/>
          </a:prstGeom>
        </p:spPr>
      </p:pic>
      <p:pic>
        <p:nvPicPr>
          <p:cNvPr id="1630609499" name="Рисунок 1630609498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681944" y="5649070"/>
            <a:ext cx="9062777" cy="4581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20050062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101551484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659589346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413516956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877421366" name="TextBox 1877421365"/>
          <p:cNvSpPr txBox="1"/>
          <p:nvPr/>
        </p:nvSpPr>
        <p:spPr bwMode="auto">
          <a:xfrm>
            <a:off x="709166" y="574365"/>
            <a:ext cx="13161490" cy="19082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5800" b="1" i="0" u="none" strike="noStrike" cap="none" spc="0" noProof="1" smtClean="0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Популяризація іноземних мов серед здобувачів вищої освіти</a:t>
            </a:r>
            <a:endParaRPr lang="uk-UA" sz="5800" b="1" noProof="1">
              <a:solidFill>
                <a:srgbClr val="FFFF00"/>
              </a:solidFill>
            </a:endParaRPr>
          </a:p>
        </p:txBody>
      </p:sp>
      <p:sp>
        <p:nvSpPr>
          <p:cNvPr id="27581571" name="TextBox 27581570"/>
          <p:cNvSpPr txBox="1"/>
          <p:nvPr/>
        </p:nvSpPr>
        <p:spPr bwMode="auto">
          <a:xfrm>
            <a:off x="1308888" y="3486855"/>
            <a:ext cx="8467386" cy="3932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Презентація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молодіжної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організації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AIESEC (м.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Харків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щодо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можливостей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вивчення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англійської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мови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в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процесі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проходження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міжнародного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стажування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за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кордоном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(12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травня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2026 </a:t>
            </a:r>
            <a:r>
              <a:rPr lang="en-US" sz="42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року</a:t>
            </a:r>
            <a:r>
              <a:rPr lang="en-US" sz="42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endParaRPr sz="4200" dirty="0">
              <a:solidFill>
                <a:schemeClr val="bg1"/>
              </a:solidFill>
            </a:endParaRPr>
          </a:p>
        </p:txBody>
      </p:sp>
      <p:pic>
        <p:nvPicPr>
          <p:cNvPr id="637944148" name="Рисунок 63794414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1715833" y="2796359"/>
            <a:ext cx="5679722" cy="696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38385599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688097566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780215372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393592561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852925565" name="TextBox 852925564"/>
          <p:cNvSpPr txBox="1"/>
          <p:nvPr/>
        </p:nvSpPr>
        <p:spPr bwMode="auto">
          <a:xfrm>
            <a:off x="709166" y="574365"/>
            <a:ext cx="13161850" cy="19082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5800" b="1" i="0" u="none" strike="noStrike" cap="none" spc="0" noProof="1" smtClean="0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Участь здобувачів вищої освіти у міжнародних проєктах</a:t>
            </a:r>
            <a:endParaRPr lang="uk-UA" sz="5800" b="1" noProof="1">
              <a:solidFill>
                <a:srgbClr val="FFFF00"/>
              </a:solidFill>
            </a:endParaRPr>
          </a:p>
        </p:txBody>
      </p:sp>
      <p:sp>
        <p:nvSpPr>
          <p:cNvPr id="634567984" name="TextBox 634567983"/>
          <p:cNvSpPr txBox="1"/>
          <p:nvPr/>
        </p:nvSpPr>
        <p:spPr bwMode="auto">
          <a:xfrm>
            <a:off x="1315815" y="3009900"/>
            <a:ext cx="6280884" cy="16920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35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Міжнародний</a:t>
            </a:r>
            <a:r>
              <a:rPr lang="en-US" sz="35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5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соціальний</a:t>
            </a:r>
            <a:r>
              <a:rPr lang="en-US" sz="35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endParaRPr sz="350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35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мистецький</a:t>
            </a:r>
            <a:r>
              <a:rPr lang="en-US" sz="35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5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проєкт</a:t>
            </a:r>
            <a:r>
              <a:rPr lang="en-US" sz="35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endParaRPr sz="350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lang="en-US" sz="35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«The Unspoken»</a:t>
            </a:r>
            <a:endParaRPr sz="3500" b="1" dirty="0">
              <a:solidFill>
                <a:schemeClr val="bg1"/>
              </a:solidFill>
            </a:endParaRPr>
          </a:p>
        </p:txBody>
      </p:sp>
      <p:sp>
        <p:nvSpPr>
          <p:cNvPr id="2059094050" name="TextBox 2059094049"/>
          <p:cNvSpPr txBox="1"/>
          <p:nvPr/>
        </p:nvSpPr>
        <p:spPr bwMode="auto">
          <a:xfrm>
            <a:off x="8293888" y="2902937"/>
            <a:ext cx="9878497" cy="22839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uk-UA" sz="3500" b="1" i="0" u="none" strike="noStrike" cap="none" spc="0" noProof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Міжнародний проєкт програми Erasmus+ Модуль Ж. Моне “Зміцнення спільних цінностей ЄС через політику багатомовності в освіті та підготовці майбутніх вчителів”</a:t>
            </a:r>
            <a:endParaRPr lang="uk-UA" sz="3500" b="1" i="0" u="none" strike="noStrike" cap="none" spc="0" noProof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136861765" name="Рисунок 213686176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563233" y="5101102"/>
            <a:ext cx="7620654" cy="5071646"/>
          </a:xfrm>
          <a:prstGeom prst="rect">
            <a:avLst/>
          </a:prstGeom>
        </p:spPr>
      </p:pic>
      <p:pic>
        <p:nvPicPr>
          <p:cNvPr id="363728044" name="Рисунок 36372804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377420" y="5210174"/>
            <a:ext cx="7198689" cy="4945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48231551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940098210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342919628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266087030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229279964" name="TextBox 229279963"/>
          <p:cNvSpPr txBox="1"/>
          <p:nvPr/>
        </p:nvSpPr>
        <p:spPr bwMode="auto">
          <a:xfrm>
            <a:off x="2261388" y="750754"/>
            <a:ext cx="13162210" cy="1859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58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Серія мотиваційних зустрічей «Іноземні мови – ключ до успіху» </a:t>
            </a:r>
            <a:endParaRPr sz="5800" b="1">
              <a:solidFill>
                <a:schemeClr val="bg1"/>
              </a:solidFill>
            </a:endParaRPr>
          </a:p>
        </p:txBody>
      </p:sp>
      <p:pic>
        <p:nvPicPr>
          <p:cNvPr id="1011668763" name="Рисунок 1011668762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84110" y="2889955"/>
            <a:ext cx="14662971" cy="6987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72728945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306224122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745072188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447943508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885419725" name="TextBox 1885419724"/>
          <p:cNvSpPr txBox="1"/>
          <p:nvPr/>
        </p:nvSpPr>
        <p:spPr bwMode="auto">
          <a:xfrm>
            <a:off x="1449999" y="397976"/>
            <a:ext cx="13974679" cy="1859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58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Гостьові лекції провідних викладачів англійської мови та англомовних спікерів</a:t>
            </a:r>
            <a:endParaRPr sz="5800" b="1">
              <a:solidFill>
                <a:schemeClr val="bg1"/>
              </a:solidFill>
            </a:endParaRPr>
          </a:p>
        </p:txBody>
      </p:sp>
      <p:pic>
        <p:nvPicPr>
          <p:cNvPr id="604582367" name="Рисунок 60458236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323001" y="2699102"/>
            <a:ext cx="17393265" cy="7178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72728945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1306224122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745072188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1447943508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885419725" name="TextBox 1885419724"/>
          <p:cNvSpPr txBox="1"/>
          <p:nvPr/>
        </p:nvSpPr>
        <p:spPr bwMode="auto">
          <a:xfrm>
            <a:off x="1449999" y="397976"/>
            <a:ext cx="13974679" cy="100027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58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Гостьові</a:t>
            </a:r>
            <a:r>
              <a:rPr lang="en-US" sz="58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8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лекції</a:t>
            </a:r>
            <a:r>
              <a:rPr lang="en-US" sz="580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800" b="1" i="0" u="none" strike="noStrike" cap="none" spc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англомовних</a:t>
            </a:r>
            <a:r>
              <a:rPr lang="en-US" sz="5800" b="1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80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спікерів</a:t>
            </a:r>
            <a:endParaRPr sz="5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9550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20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4453659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396637537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663789551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24475968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48144926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34144534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377717070" name="TextBox 377717069"/>
          <p:cNvSpPr txBox="1"/>
          <p:nvPr/>
        </p:nvSpPr>
        <p:spPr bwMode="auto">
          <a:xfrm>
            <a:off x="3072777" y="602368"/>
            <a:ext cx="15241799" cy="975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5800" b="1"/>
              <a:t>Курси англійської мови для НПП університету</a:t>
            </a:r>
          </a:p>
        </p:txBody>
      </p:sp>
      <p:sp>
        <p:nvSpPr>
          <p:cNvPr id="1918767159" name="TextBox 1918767158"/>
          <p:cNvSpPr txBox="1"/>
          <p:nvPr/>
        </p:nvSpPr>
        <p:spPr bwMode="auto">
          <a:xfrm>
            <a:off x="2886455" y="2691177"/>
            <a:ext cx="9058946" cy="66754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4800"/>
              <a:t>Продовжено курси англійської мови для науково-педагогічних працівників і співробітників університету (початковий рівень – викладач Наталя Хоменко, середній рівень – викладач Євген Топалов) наказ ректора наказ ректора 23/31-22 від 14 жовтня 2025 року. </a:t>
            </a:r>
          </a:p>
        </p:txBody>
      </p:sp>
      <p:pic>
        <p:nvPicPr>
          <p:cNvPr id="585248884" name="Рисунок 58524888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2031521" y="2112433"/>
            <a:ext cx="5886449" cy="754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1374616" name="Freeform 2"/>
          <p:cNvSpPr/>
          <p:nvPr/>
        </p:nvSpPr>
        <p:spPr bwMode="auto">
          <a:xfrm>
            <a:off x="0" y="0"/>
            <a:ext cx="15742625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5183" r="-6067" b="-10063"/>
            </a:stretch>
          </a:blipFill>
        </p:spPr>
      </p:sp>
      <p:grpSp>
        <p:nvGrpSpPr>
          <p:cNvPr id="1200128538" name="Group 3"/>
          <p:cNvGrpSpPr/>
          <p:nvPr/>
        </p:nvGrpSpPr>
        <p:grpSpPr bwMode="auto">
          <a:xfrm>
            <a:off x="15598897" y="-65314"/>
            <a:ext cx="2689103" cy="10428514"/>
            <a:chOff x="0" y="0"/>
            <a:chExt cx="749797" cy="2813151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749797" cy="2813151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749797" cy="28512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8899138" name="Freeform 6"/>
          <p:cNvSpPr/>
          <p:nvPr/>
        </p:nvSpPr>
        <p:spPr bwMode="auto">
          <a:xfrm>
            <a:off x="15908814" y="503100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1237883211" name="AutoShape 7"/>
          <p:cNvSpPr/>
          <p:nvPr/>
        </p:nvSpPr>
        <p:spPr bwMode="auto">
          <a:xfrm>
            <a:off x="1028700" y="1578089"/>
            <a:ext cx="10808184" cy="1905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0883128" name="TextBox 390883127"/>
          <p:cNvSpPr txBox="1"/>
          <p:nvPr/>
        </p:nvSpPr>
        <p:spPr bwMode="auto">
          <a:xfrm>
            <a:off x="717071" y="408058"/>
            <a:ext cx="1143143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7200" b="1">
                <a:solidFill>
                  <a:schemeClr val="bg1"/>
                </a:solidFill>
              </a:rPr>
              <a:t>Нормативно-правова база</a:t>
            </a:r>
          </a:p>
        </p:txBody>
      </p:sp>
      <p:sp>
        <p:nvSpPr>
          <p:cNvPr id="1001773882" name="TextBox 1001773881"/>
          <p:cNvSpPr txBox="1"/>
          <p:nvPr/>
        </p:nvSpPr>
        <p:spPr bwMode="auto">
          <a:xfrm>
            <a:off x="364294" y="2691177"/>
            <a:ext cx="12093092" cy="6187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636339" indent="-636339" algn="just">
              <a:buFont typeface="Arial"/>
              <a:buChar char="•"/>
              <a:defRPr/>
            </a:pPr>
            <a:r>
              <a:rPr sz="5000">
                <a:solidFill>
                  <a:schemeClr val="bg1"/>
                </a:solidFill>
              </a:rPr>
              <a:t>Закон Про застосування англійської мови в Україні (№ 3760-IX від 04.06.2024р.)</a:t>
            </a:r>
          </a:p>
          <a:p>
            <a:pPr marL="636339" indent="-636339" algn="just">
              <a:buFont typeface="Arial"/>
              <a:buChar char="•"/>
              <a:defRPr/>
            </a:pPr>
            <a:r>
              <a:rPr sz="5000">
                <a:solidFill>
                  <a:schemeClr val="bg1"/>
                </a:solidFill>
              </a:rPr>
              <a:t>Концепція Державної цільової національно-культурної програми сприяння вивченню та застосуванню англійської мови в Україні на 2026-2030 роки (Постанова Кабінету Міністрів України від 4 червня 2025 р. № 659)</a:t>
            </a:r>
          </a:p>
        </p:txBody>
      </p:sp>
      <p:pic>
        <p:nvPicPr>
          <p:cNvPr id="161444036" name="Рисунок 16144403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2930972" y="3778288"/>
            <a:ext cx="4091366" cy="4402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4453659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396637537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663789551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24475968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48144926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34144534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377717070" name="TextBox 377717069"/>
          <p:cNvSpPr txBox="1"/>
          <p:nvPr/>
        </p:nvSpPr>
        <p:spPr bwMode="auto">
          <a:xfrm>
            <a:off x="3072777" y="602368"/>
            <a:ext cx="15241799" cy="975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5800" b="1"/>
              <a:t>Курси англійської мови для НПП університету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91176"/>
            <a:ext cx="10287000" cy="6278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5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20378598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1155476023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199835103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844575595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118214169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9027436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pic>
        <p:nvPicPr>
          <p:cNvPr id="1866017502" name="Рисунок 186601750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073135" y="1516944"/>
            <a:ext cx="16662974" cy="7136870"/>
          </a:xfrm>
          <a:prstGeom prst="rect">
            <a:avLst/>
          </a:prstGeom>
        </p:spPr>
      </p:pic>
      <p:sp>
        <p:nvSpPr>
          <p:cNvPr id="1941481851" name="TextBox 1941481850"/>
          <p:cNvSpPr txBox="1"/>
          <p:nvPr/>
        </p:nvSpPr>
        <p:spPr bwMode="auto">
          <a:xfrm>
            <a:off x="2804919" y="495688"/>
            <a:ext cx="15454546" cy="1082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65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Навчання на платформі English4Ukraine</a:t>
            </a:r>
            <a:endParaRPr sz="6500" b="1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20378598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1155476023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199835103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844575595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118214169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9027436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1941481851" name="TextBox 1941481850"/>
          <p:cNvSpPr txBox="1"/>
          <p:nvPr/>
        </p:nvSpPr>
        <p:spPr bwMode="auto">
          <a:xfrm>
            <a:off x="2804919" y="495688"/>
            <a:ext cx="15454546" cy="1082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65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Навчання на платформі English4Ukraine</a:t>
            </a:r>
            <a:endParaRPr sz="6500" b="1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87421"/>
            <a:ext cx="10039350" cy="6353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5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62737190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819018730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246178333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883278429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76265176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19036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2142486291" name="TextBox 2142486290"/>
          <p:cNvSpPr txBox="1"/>
          <p:nvPr/>
        </p:nvSpPr>
        <p:spPr bwMode="auto">
          <a:xfrm>
            <a:off x="6353610" y="319299"/>
            <a:ext cx="11907295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72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Grammarly</a:t>
            </a:r>
            <a:endParaRPr sz="7200" b="1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72101269" name="TextBox 472101268"/>
          <p:cNvSpPr txBox="1"/>
          <p:nvPr/>
        </p:nvSpPr>
        <p:spPr bwMode="auto">
          <a:xfrm>
            <a:off x="2790555" y="2173675"/>
            <a:ext cx="14995215" cy="823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4800" b="1"/>
              <a:t>Університет має ліцензійну підписку на Grammarly. </a:t>
            </a:r>
          </a:p>
        </p:txBody>
      </p:sp>
      <p:pic>
        <p:nvPicPr>
          <p:cNvPr id="1649627535" name="Рисунок 164962753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5156141" y="3624791"/>
            <a:ext cx="10334624" cy="6000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12152378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65942925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291967157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7" tIns="170777" rIns="170777" bIns="170777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363987071" name="Freeform 5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2006060024" name="TextBox 2006060023"/>
          <p:cNvSpPr txBox="1"/>
          <p:nvPr/>
        </p:nvSpPr>
        <p:spPr bwMode="auto">
          <a:xfrm>
            <a:off x="1449999" y="397976"/>
            <a:ext cx="13975399" cy="22863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72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Доступ до електронних інформаційних ресурсів Oxford</a:t>
            </a:r>
            <a:endParaRPr sz="7200" b="1">
              <a:solidFill>
                <a:schemeClr val="bg1"/>
              </a:solidFill>
            </a:endParaRPr>
          </a:p>
        </p:txBody>
      </p:sp>
      <p:pic>
        <p:nvPicPr>
          <p:cNvPr id="563768715" name="Рисунок 56376871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462484" y="3421944"/>
            <a:ext cx="13807765" cy="5750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65313430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765114527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868087056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415924428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08460496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7247897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620508833" name="TextBox 620508832"/>
          <p:cNvSpPr txBox="1"/>
          <p:nvPr/>
        </p:nvSpPr>
        <p:spPr bwMode="auto">
          <a:xfrm>
            <a:off x="2790555" y="2173675"/>
            <a:ext cx="7232664" cy="5943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4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Команда МДПУ імені Богдана Хмельницького продовжує участь у Міжнародній Програмі eTwinning, яка була започаткована Європейською Комісією у 2005 році</a:t>
            </a:r>
            <a:endParaRPr sz="4800" b="0"/>
          </a:p>
        </p:txBody>
      </p:sp>
      <p:sp>
        <p:nvSpPr>
          <p:cNvPr id="1711137957" name="TextBox 1711137956"/>
          <p:cNvSpPr txBox="1"/>
          <p:nvPr/>
        </p:nvSpPr>
        <p:spPr bwMode="auto">
          <a:xfrm>
            <a:off x="6489292" y="550897"/>
            <a:ext cx="5365840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7200" b="1"/>
              <a:t>E-Twinning</a:t>
            </a:r>
          </a:p>
        </p:txBody>
      </p:sp>
      <p:pic>
        <p:nvPicPr>
          <p:cNvPr id="1916887682" name="Рисунок 191688768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315914" y="5849935"/>
            <a:ext cx="5006940" cy="3486681"/>
          </a:xfrm>
          <a:prstGeom prst="rect">
            <a:avLst/>
          </a:prstGeom>
        </p:spPr>
      </p:pic>
      <p:pic>
        <p:nvPicPr>
          <p:cNvPr id="75606749" name="Рисунок 75606748"/>
          <p:cNvPicPr>
            <a:picLocks noChangeAspect="1"/>
          </p:cNvPicPr>
          <p:nvPr/>
        </p:nvPicPr>
        <p:blipFill rotWithShape="1">
          <a:blip r:embed="rId6"/>
          <a:srcRect r="63920"/>
          <a:stretch/>
        </p:blipFill>
        <p:spPr bwMode="auto">
          <a:xfrm>
            <a:off x="14461190" y="5849935"/>
            <a:ext cx="3605362" cy="3486681"/>
          </a:xfrm>
          <a:prstGeom prst="rect">
            <a:avLst/>
          </a:prstGeom>
        </p:spPr>
      </p:pic>
      <p:pic>
        <p:nvPicPr>
          <p:cNvPr id="594545150" name="Рисунок 594545149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9391590" y="2073274"/>
            <a:ext cx="8674962" cy="3430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2104465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2045435742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22622082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023157874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219121023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8870427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492811559" name="TextBox 492811558"/>
          <p:cNvSpPr txBox="1"/>
          <p:nvPr/>
        </p:nvSpPr>
        <p:spPr bwMode="auto">
          <a:xfrm>
            <a:off x="3989999" y="550897"/>
            <a:ext cx="14430771" cy="929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55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Міжнародний проєкт «ENGin for Educators»</a:t>
            </a:r>
            <a:endParaRPr sz="5500" b="1"/>
          </a:p>
        </p:txBody>
      </p:sp>
      <p:pic>
        <p:nvPicPr>
          <p:cNvPr id="2082241756" name="Рисунок 208224175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3039833" y="2891719"/>
            <a:ext cx="14567240" cy="6104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1768387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1862572984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960314986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140525585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915543566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52359067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156815265" name="TextBox 156815264"/>
          <p:cNvSpPr txBox="1"/>
          <p:nvPr/>
        </p:nvSpPr>
        <p:spPr bwMode="auto">
          <a:xfrm>
            <a:off x="6274652" y="550897"/>
            <a:ext cx="11970810" cy="929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55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Співпраця із Британською радою</a:t>
            </a:r>
            <a:endParaRPr sz="5500" b="1"/>
          </a:p>
        </p:txBody>
      </p:sp>
      <p:sp>
        <p:nvSpPr>
          <p:cNvPr id="1365520485" name="TextBox 1365520484"/>
          <p:cNvSpPr txBox="1"/>
          <p:nvPr/>
        </p:nvSpPr>
        <p:spPr bwMode="auto">
          <a:xfrm>
            <a:off x="2543610" y="1836702"/>
            <a:ext cx="9386048" cy="81385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614310" indent="-614310" algn="l">
              <a:buFont typeface="Arial"/>
              <a:buChar char="•"/>
              <a:defRPr/>
            </a:pPr>
            <a:r>
              <a:rPr sz="4800"/>
              <a:t>Проєкт “</a:t>
            </a:r>
            <a:r>
              <a:rPr sz="4800" b="1"/>
              <a:t>Teaching English in the New Context (grades 7-9)</a:t>
            </a:r>
            <a:r>
              <a:rPr sz="4800"/>
              <a:t>”</a:t>
            </a:r>
          </a:p>
          <a:p>
            <a:pPr marL="614310" indent="-614310" algn="l">
              <a:buFont typeface="Arial"/>
              <a:buChar char="•"/>
              <a:defRPr/>
            </a:pPr>
            <a:r>
              <a:rPr sz="4800"/>
              <a:t>Проєкт “</a:t>
            </a:r>
            <a:r>
              <a:rPr sz="4800" b="1"/>
              <a:t>Teaching and Learning in Difficult Times</a:t>
            </a:r>
            <a:r>
              <a:rPr sz="4800"/>
              <a:t>”</a:t>
            </a:r>
          </a:p>
          <a:p>
            <a:pPr marL="614310" indent="-614310" algn="l">
              <a:buFont typeface="Arial"/>
              <a:buChar char="•"/>
              <a:defRPr/>
            </a:pPr>
            <a:r>
              <a:rPr sz="4800"/>
              <a:t>Проєкт “</a:t>
            </a:r>
            <a:r>
              <a:rPr sz="4800" b="1"/>
              <a:t>Skills and Well-being іn Teacher Learning Opportunities (SWITLO)</a:t>
            </a:r>
            <a:r>
              <a:rPr sz="4800"/>
              <a:t>”</a:t>
            </a:r>
          </a:p>
          <a:p>
            <a:pPr marL="614310" indent="-614310" algn="l">
              <a:buFont typeface="Arial"/>
              <a:buChar char="•"/>
              <a:defRPr/>
            </a:pPr>
            <a:r>
              <a:rPr sz="4800"/>
              <a:t>Проєкт “</a:t>
            </a:r>
            <a:r>
              <a:rPr sz="4800" b="1"/>
              <a:t>ENCOURSE</a:t>
            </a:r>
            <a:r>
              <a:rPr sz="4800"/>
              <a:t> project (English and New Competencies for Ukrainian Reformed School Education)”</a:t>
            </a:r>
          </a:p>
        </p:txBody>
      </p:sp>
      <p:pic>
        <p:nvPicPr>
          <p:cNvPr id="1055463127" name="Рисунок 105546312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464402" y="4408487"/>
            <a:ext cx="6604670" cy="3317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74554601" name="Group 2"/>
          <p:cNvGrpSpPr/>
          <p:nvPr/>
        </p:nvGrpSpPr>
        <p:grpSpPr bwMode="auto">
          <a:xfrm>
            <a:off x="0" y="0"/>
            <a:ext cx="18288000" cy="10287000"/>
            <a:chOff x="0" y="0"/>
            <a:chExt cx="9765678" cy="9244855"/>
          </a:xfrm>
        </p:grpSpPr>
        <p:sp>
          <p:nvSpPr>
            <p:cNvPr id="733575804" name="Freeform 3"/>
            <p:cNvSpPr/>
            <p:nvPr/>
          </p:nvSpPr>
          <p:spPr bwMode="auto">
            <a:xfrm>
              <a:off x="0" y="0"/>
              <a:ext cx="9765677" cy="9244856"/>
            </a:xfrm>
            <a:custGeom>
              <a:avLst/>
              <a:gdLst/>
              <a:ahLst/>
              <a:cxnLst/>
              <a:rect l="l" t="t" r="r" b="b"/>
              <a:pathLst>
                <a:path w="9765678" h="9244857" extrusionOk="0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566622375" name="TextBox 4"/>
            <p:cNvSpPr txBox="1"/>
            <p:nvPr/>
          </p:nvSpPr>
          <p:spPr bwMode="auto">
            <a:xfrm>
              <a:off x="0" y="-28575"/>
              <a:ext cx="9765678" cy="9273430"/>
            </a:xfrm>
            <a:prstGeom prst="rect">
              <a:avLst/>
            </a:prstGeom>
            <a:grpFill/>
          </p:spPr>
          <p:txBody>
            <a:bodyPr lIns="170776" tIns="170776" rIns="170776" bIns="170776" rtlCol="0" anchor="ctr"/>
            <a:lstStyle/>
            <a:p>
              <a:pPr algn="ctr">
                <a:lnSpc>
                  <a:spcPts val="1410"/>
                </a:lnSpc>
                <a:defRPr/>
              </a:pPr>
              <a:endParaRPr/>
            </a:p>
          </p:txBody>
        </p:sp>
      </p:grpSp>
      <p:sp>
        <p:nvSpPr>
          <p:cNvPr id="380526541" name="Freeform 2"/>
          <p:cNvSpPr/>
          <p:nvPr/>
        </p:nvSpPr>
        <p:spPr bwMode="auto"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080906217" name="TextBox 1080906216"/>
          <p:cNvSpPr txBox="1"/>
          <p:nvPr/>
        </p:nvSpPr>
        <p:spPr bwMode="auto">
          <a:xfrm>
            <a:off x="412750" y="731237"/>
            <a:ext cx="17162793" cy="1615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5000" b="1">
                <a:solidFill>
                  <a:schemeClr val="bg1"/>
                </a:solidFill>
              </a:rPr>
              <a:t>Стратегічне планування підвищення рівня іншомовної підготовки викладачів та здобувачів університету</a:t>
            </a:r>
          </a:p>
        </p:txBody>
      </p:sp>
      <p:sp>
        <p:nvSpPr>
          <p:cNvPr id="1632555705" name="TextBox 1632555704"/>
          <p:cNvSpPr txBox="1"/>
          <p:nvPr/>
        </p:nvSpPr>
        <p:spPr bwMode="auto">
          <a:xfrm>
            <a:off x="462222" y="2903219"/>
            <a:ext cx="12172633" cy="6919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 algn="l">
              <a:buFont typeface="Arial"/>
              <a:buChar char="•"/>
              <a:defRPr/>
            </a:pPr>
            <a:endParaRPr sz="2800" dirty="0">
              <a:solidFill>
                <a:schemeClr val="bg1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2800" dirty="0" err="1">
                <a:solidFill>
                  <a:schemeClr val="bg1"/>
                </a:solidFill>
              </a:rPr>
              <a:t>Створити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умови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для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постійної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мовної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практики</a:t>
            </a:r>
            <a:r>
              <a:rPr sz="2800" dirty="0">
                <a:solidFill>
                  <a:schemeClr val="bg1"/>
                </a:solidFill>
              </a:rPr>
              <a:t> НПП </a:t>
            </a:r>
            <a:r>
              <a:rPr sz="2800" dirty="0" err="1">
                <a:solidFill>
                  <a:schemeClr val="bg1"/>
                </a:solidFill>
              </a:rPr>
              <a:t>через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участь</a:t>
            </a:r>
            <a:r>
              <a:rPr sz="2800" dirty="0">
                <a:solidFill>
                  <a:schemeClr val="bg1"/>
                </a:solidFill>
              </a:rPr>
              <a:t> у </a:t>
            </a:r>
            <a:r>
              <a:rPr sz="2800" dirty="0" err="1">
                <a:solidFill>
                  <a:schemeClr val="bg1"/>
                </a:solidFill>
              </a:rPr>
              <a:t>навчальних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візитах</a:t>
            </a:r>
            <a:r>
              <a:rPr sz="2800" dirty="0">
                <a:solidFill>
                  <a:schemeClr val="bg1"/>
                </a:solidFill>
              </a:rPr>
              <a:t> в </a:t>
            </a:r>
            <a:r>
              <a:rPr sz="2800" dirty="0" err="1">
                <a:solidFill>
                  <a:schemeClr val="bg1"/>
                </a:solidFill>
              </a:rPr>
              <a:t>рамках</a:t>
            </a:r>
            <a:r>
              <a:rPr sz="2800" dirty="0">
                <a:solidFill>
                  <a:schemeClr val="bg1"/>
                </a:solidFill>
              </a:rPr>
              <a:t> в </a:t>
            </a:r>
            <a:r>
              <a:rPr sz="2800" dirty="0" err="1">
                <a:solidFill>
                  <a:schemeClr val="bg1"/>
                </a:solidFill>
              </a:rPr>
              <a:t>міжнародних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програм</a:t>
            </a:r>
            <a:r>
              <a:rPr sz="2800" dirty="0">
                <a:solidFill>
                  <a:schemeClr val="bg1"/>
                </a:solidFill>
              </a:rPr>
              <a:t>, </a:t>
            </a:r>
            <a:r>
              <a:rPr sz="2800" dirty="0" err="1">
                <a:solidFill>
                  <a:schemeClr val="bg1"/>
                </a:solidFill>
              </a:rPr>
              <a:t>англомовних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гостьових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лекціях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закордонних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фахівців</a:t>
            </a:r>
            <a:r>
              <a:rPr sz="2800" dirty="0">
                <a:solidFill>
                  <a:schemeClr val="bg1"/>
                </a:solidFill>
              </a:rPr>
              <a:t>, </a:t>
            </a:r>
            <a:r>
              <a:rPr sz="2800" dirty="0" err="1">
                <a:solidFill>
                  <a:schemeClr val="bg1"/>
                </a:solidFill>
              </a:rPr>
              <a:t>вебінарах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та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тренінгах</a:t>
            </a:r>
            <a:r>
              <a:rPr sz="2800" dirty="0">
                <a:solidFill>
                  <a:schemeClr val="bg1"/>
                </a:solidFill>
              </a:rPr>
              <a:t>.</a:t>
            </a:r>
          </a:p>
          <a:p>
            <a:pPr marL="283879" indent="-283879" algn="l">
              <a:buFont typeface="Arial"/>
              <a:buChar char="•"/>
              <a:defRPr/>
            </a:pPr>
            <a:endParaRPr sz="2800" dirty="0">
              <a:solidFill>
                <a:schemeClr val="bg1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2800" dirty="0" err="1">
                <a:solidFill>
                  <a:schemeClr val="bg1"/>
                </a:solidFill>
              </a:rPr>
              <a:t>Створити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базу</a:t>
            </a:r>
            <a:r>
              <a:rPr sz="2800" dirty="0">
                <a:solidFill>
                  <a:schemeClr val="bg1"/>
                </a:solidFill>
              </a:rPr>
              <a:t> НПП, </a:t>
            </a:r>
            <a:r>
              <a:rPr sz="2800" dirty="0" err="1">
                <a:solidFill>
                  <a:schemeClr val="bg1"/>
                </a:solidFill>
              </a:rPr>
              <a:t>які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володіють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англійською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мовою</a:t>
            </a:r>
            <a:r>
              <a:rPr sz="2800" dirty="0">
                <a:solidFill>
                  <a:schemeClr val="bg1"/>
                </a:solidFill>
              </a:rPr>
              <a:t> з </a:t>
            </a:r>
            <a:r>
              <a:rPr sz="2800" dirty="0" err="1">
                <a:solidFill>
                  <a:schemeClr val="bg1"/>
                </a:solidFill>
              </a:rPr>
              <a:t>метою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формування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потенційних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робочих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груп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для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оформлення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проєктних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заявок</a:t>
            </a:r>
            <a:r>
              <a:rPr sz="2800" dirty="0">
                <a:solidFill>
                  <a:schemeClr val="bg1"/>
                </a:solidFill>
              </a:rPr>
              <a:t>.</a:t>
            </a:r>
          </a:p>
          <a:p>
            <a:pPr marL="283879" indent="-283879" algn="l">
              <a:buFont typeface="Arial"/>
              <a:buChar char="•"/>
              <a:defRPr/>
            </a:pPr>
            <a:endParaRPr sz="2800" dirty="0">
              <a:solidFill>
                <a:schemeClr val="bg1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2800" dirty="0" err="1">
                <a:solidFill>
                  <a:schemeClr val="bg1"/>
                </a:solidFill>
              </a:rPr>
              <a:t>Збільшити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кількість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наукових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публікацій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іноземними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мовами</a:t>
            </a:r>
            <a:r>
              <a:rPr sz="2800" dirty="0">
                <a:solidFill>
                  <a:schemeClr val="bg1"/>
                </a:solidFill>
              </a:rPr>
              <a:t>.</a:t>
            </a:r>
          </a:p>
          <a:p>
            <a:pPr marL="283879" indent="-283879" algn="l">
              <a:buFont typeface="Arial"/>
              <a:buChar char="•"/>
              <a:defRPr/>
            </a:pPr>
            <a:endParaRPr sz="2800" dirty="0">
              <a:solidFill>
                <a:schemeClr val="bg1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2800" dirty="0" err="1">
                <a:solidFill>
                  <a:schemeClr val="bg1"/>
                </a:solidFill>
              </a:rPr>
              <a:t>Розшити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перелік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освітніх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компонентів</a:t>
            </a:r>
            <a:r>
              <a:rPr sz="2800" dirty="0">
                <a:solidFill>
                  <a:schemeClr val="bg1"/>
                </a:solidFill>
              </a:rPr>
              <a:t>, </a:t>
            </a:r>
            <a:r>
              <a:rPr sz="2800" dirty="0" err="1">
                <a:solidFill>
                  <a:schemeClr val="bg1"/>
                </a:solidFill>
              </a:rPr>
              <a:t>які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викладаються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іноземними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мовами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або</a:t>
            </a:r>
            <a:r>
              <a:rPr sz="2800" dirty="0">
                <a:solidFill>
                  <a:schemeClr val="bg1"/>
                </a:solidFill>
              </a:rPr>
              <a:t> з </a:t>
            </a:r>
            <a:r>
              <a:rPr sz="2800" dirty="0" err="1">
                <a:solidFill>
                  <a:schemeClr val="bg1"/>
                </a:solidFill>
              </a:rPr>
              <a:t>їх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елементами</a:t>
            </a:r>
            <a:r>
              <a:rPr sz="2800" dirty="0">
                <a:solidFill>
                  <a:schemeClr val="bg1"/>
                </a:solidFill>
              </a:rPr>
              <a:t>. </a:t>
            </a:r>
          </a:p>
          <a:p>
            <a:pPr marL="283879" indent="-283879" algn="l">
              <a:buFont typeface="Arial"/>
              <a:buChar char="•"/>
              <a:defRPr/>
            </a:pPr>
            <a:endParaRPr sz="2800" dirty="0">
              <a:solidFill>
                <a:schemeClr val="bg1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2800" dirty="0" err="1">
                <a:solidFill>
                  <a:schemeClr val="bg1"/>
                </a:solidFill>
              </a:rPr>
              <a:t>Посилити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англомовне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середовище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для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здобувачів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вищої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освіти</a:t>
            </a:r>
            <a:r>
              <a:rPr sz="2800" dirty="0">
                <a:solidFill>
                  <a:schemeClr val="bg1"/>
                </a:solidFill>
              </a:rPr>
              <a:t>, </a:t>
            </a:r>
            <a:r>
              <a:rPr sz="2800" dirty="0" err="1">
                <a:solidFill>
                  <a:schemeClr val="bg1"/>
                </a:solidFill>
              </a:rPr>
              <a:t>яке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вже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існує</a:t>
            </a:r>
            <a:r>
              <a:rPr sz="2800" dirty="0">
                <a:solidFill>
                  <a:schemeClr val="bg1"/>
                </a:solidFill>
              </a:rPr>
              <a:t> в </a:t>
            </a:r>
            <a:r>
              <a:rPr sz="2800" dirty="0" err="1">
                <a:solidFill>
                  <a:schemeClr val="bg1"/>
                </a:solidFill>
              </a:rPr>
              <a:t>університеті</a:t>
            </a:r>
            <a:r>
              <a:rPr sz="2800" dirty="0">
                <a:solidFill>
                  <a:schemeClr val="bg1"/>
                </a:solidFill>
              </a:rPr>
              <a:t> (Speaking Clubs, </a:t>
            </a:r>
            <a:r>
              <a:rPr sz="2800" dirty="0" err="1">
                <a:solidFill>
                  <a:schemeClr val="bg1"/>
                </a:solidFill>
              </a:rPr>
              <a:t>Центр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Лінгва</a:t>
            </a:r>
            <a:r>
              <a:rPr sz="2800" dirty="0">
                <a:solidFill>
                  <a:schemeClr val="bg1"/>
                </a:solidFill>
              </a:rPr>
              <a:t>, </a:t>
            </a:r>
            <a:r>
              <a:rPr sz="2800" dirty="0" err="1">
                <a:solidFill>
                  <a:schemeClr val="bg1"/>
                </a:solidFill>
              </a:rPr>
              <a:t>тощо</a:t>
            </a:r>
            <a:r>
              <a:rPr sz="28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597383299" name="Рисунок 59738329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2534373" y="3608775"/>
            <a:ext cx="5588999" cy="4893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1752046" name="Freeform 2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1439152987" name="TextBox 1439152986"/>
          <p:cNvSpPr txBox="1"/>
          <p:nvPr/>
        </p:nvSpPr>
        <p:spPr bwMode="auto">
          <a:xfrm>
            <a:off x="4131110" y="4183841"/>
            <a:ext cx="9914855" cy="1691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0500" b="1"/>
              <a:t>Дякую за увагу!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7590574" name="Freeform 2"/>
          <p:cNvSpPr/>
          <p:nvPr/>
        </p:nvSpPr>
        <p:spPr bwMode="auto">
          <a:xfrm>
            <a:off x="0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5183" r="-6067" b="-10063"/>
            </a:stretch>
          </a:blipFill>
        </p:spPr>
      </p:sp>
      <p:grpSp>
        <p:nvGrpSpPr>
          <p:cNvPr id="2091223498" name="Group 3"/>
          <p:cNvGrpSpPr/>
          <p:nvPr/>
        </p:nvGrpSpPr>
        <p:grpSpPr bwMode="auto">
          <a:xfrm>
            <a:off x="15598896" y="-65313"/>
            <a:ext cx="2689102" cy="10428513"/>
            <a:chOff x="0" y="0"/>
            <a:chExt cx="749796" cy="2813150"/>
          </a:xfrm>
        </p:grpSpPr>
        <p:sp>
          <p:nvSpPr>
            <p:cNvPr id="524445714" name="Freeform 4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90178036" name="TextBox 5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848368863" name="Freeform 6"/>
          <p:cNvSpPr/>
          <p:nvPr/>
        </p:nvSpPr>
        <p:spPr bwMode="auto">
          <a:xfrm>
            <a:off x="15908814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234483986" name="AutoShape 7"/>
          <p:cNvSpPr/>
          <p:nvPr/>
        </p:nvSpPr>
        <p:spPr bwMode="auto">
          <a:xfrm>
            <a:off x="1028700" y="1578088"/>
            <a:ext cx="10808183" cy="19049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845271" name="TextBox 37845270"/>
          <p:cNvSpPr txBox="1"/>
          <p:nvPr/>
        </p:nvSpPr>
        <p:spPr bwMode="auto">
          <a:xfrm>
            <a:off x="717071" y="408058"/>
            <a:ext cx="1143179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72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Іншомовна підготовка</a:t>
            </a:r>
            <a:endParaRPr sz="7200" b="1">
              <a:solidFill>
                <a:schemeClr val="bg1"/>
              </a:solidFill>
            </a:endParaRPr>
          </a:p>
        </p:txBody>
      </p:sp>
      <p:sp>
        <p:nvSpPr>
          <p:cNvPr id="2114060549" name="TextBox 2114060548"/>
          <p:cNvSpPr txBox="1"/>
          <p:nvPr/>
        </p:nvSpPr>
        <p:spPr bwMode="auto">
          <a:xfrm>
            <a:off x="717071" y="2434166"/>
            <a:ext cx="11035478" cy="24404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636339" indent="-636339">
              <a:buFont typeface="Arial"/>
              <a:buChar char="•"/>
              <a:defRPr/>
            </a:pPr>
            <a:r>
              <a:rPr lang="en-US" sz="50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Здобувачі</a:t>
            </a:r>
            <a:r>
              <a:rPr lang="en-US" sz="50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0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вищої</a:t>
            </a:r>
            <a:r>
              <a:rPr lang="en-US" sz="50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0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освіти</a:t>
            </a:r>
            <a:endParaRPr lang="en-US" sz="500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36339" indent="-636339" algn="just">
              <a:buFont typeface="Arial"/>
              <a:buChar char="•"/>
              <a:defRPr/>
            </a:pPr>
            <a:r>
              <a:rPr lang="uk-UA" sz="500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Педагогічні та </a:t>
            </a:r>
            <a:r>
              <a:rPr lang="uk-UA" sz="5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н</a:t>
            </a:r>
            <a:r>
              <a:rPr lang="en-US" sz="5000" b="0" i="0" u="none" strike="noStrike" cap="none" spc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ауково-педагогічні</a:t>
            </a:r>
            <a:r>
              <a:rPr lang="en-US" sz="500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0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працівники</a:t>
            </a:r>
            <a:endParaRPr sz="5000" dirty="0">
              <a:solidFill>
                <a:schemeClr val="bg1"/>
              </a:solidFill>
            </a:endParaRPr>
          </a:p>
        </p:txBody>
      </p:sp>
      <p:pic>
        <p:nvPicPr>
          <p:cNvPr id="1471521926" name="Рисунок 147152192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5156687" y="4686300"/>
            <a:ext cx="5429250" cy="4724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3487334" name="Freeform 2"/>
          <p:cNvSpPr/>
          <p:nvPr/>
        </p:nvSpPr>
        <p:spPr bwMode="auto">
          <a:xfrm>
            <a:off x="15759303" y="35359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</p:sp>
      <p:sp>
        <p:nvSpPr>
          <p:cNvPr id="805182226" name="TextBox 805182225"/>
          <p:cNvSpPr txBox="1"/>
          <p:nvPr/>
        </p:nvSpPr>
        <p:spPr bwMode="auto">
          <a:xfrm>
            <a:off x="956111" y="853089"/>
            <a:ext cx="9915935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72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Проєкт рішення</a:t>
            </a:r>
            <a:endParaRPr sz="7200" b="1"/>
          </a:p>
        </p:txBody>
      </p:sp>
      <p:sp>
        <p:nvSpPr>
          <p:cNvPr id="508071775" name="TextBox 508071774"/>
          <p:cNvSpPr txBox="1"/>
          <p:nvPr/>
        </p:nvSpPr>
        <p:spPr bwMode="auto">
          <a:xfrm>
            <a:off x="779722" y="2681110"/>
            <a:ext cx="17006768" cy="70412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3800" b="1"/>
              <a:t>До 28 серпня 2026 року</a:t>
            </a:r>
          </a:p>
          <a:p>
            <a:pPr marL="283879" indent="-283879" algn="l">
              <a:buFont typeface="Arial"/>
              <a:buChar char="•"/>
              <a:defRPr/>
            </a:pPr>
            <a:r>
              <a:rPr sz="3800"/>
              <a:t>Гарантам освітніх програм проаналізувати можливості викладання освітніх компонентів іноземними мовами (або з елементами іноземної мови) та скласти потенційний перелік таких ОК на 2026-2027 н.р. </a:t>
            </a:r>
          </a:p>
          <a:p>
            <a:pPr marL="283879" indent="-283879" algn="l">
              <a:buFont typeface="Arial"/>
              <a:buChar char="•"/>
              <a:defRPr/>
            </a:pPr>
            <a:r>
              <a:rPr sz="3800"/>
              <a:t>Завідувачам кафедр проаналізувати кадровий склад на предмет наявності науково-педагогічних працівників, які мають достатній для викладання рівень володіння іноземними мовами.</a:t>
            </a:r>
          </a:p>
          <a:p>
            <a:pPr marL="283879" indent="-283879" algn="l">
              <a:buFont typeface="Arial"/>
              <a:buChar char="•"/>
              <a:defRPr/>
            </a:pPr>
            <a:r>
              <a:rPr sz="3800"/>
              <a:t>Завідувачці кафедри германської філології та методики викладання германських мов Юлії НАДОЛЬСЬКІЙ разом із членами Комісії Вченої ради з розвитку іншомовної освіти проаналізувати контент ОК «Іноземна мова» 4 рік навчання щодо його орієнтації на підготовку до складання ЄВІ, подати аналітичний звіт та пропозиції.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3414031" name="Freeform 2"/>
          <p:cNvSpPr/>
          <p:nvPr/>
        </p:nvSpPr>
        <p:spPr bwMode="auto">
          <a:xfrm>
            <a:off x="0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5183" r="-6067" b="-10063"/>
            </a:stretch>
          </a:blipFill>
        </p:spPr>
      </p:sp>
      <p:grpSp>
        <p:nvGrpSpPr>
          <p:cNvPr id="414006197" name="Group 3"/>
          <p:cNvGrpSpPr/>
          <p:nvPr/>
        </p:nvGrpSpPr>
        <p:grpSpPr bwMode="auto">
          <a:xfrm>
            <a:off x="15598896" y="-65313"/>
            <a:ext cx="2689102" cy="10428513"/>
            <a:chOff x="0" y="0"/>
            <a:chExt cx="749796" cy="2813150"/>
          </a:xfrm>
        </p:grpSpPr>
        <p:sp>
          <p:nvSpPr>
            <p:cNvPr id="2106597489" name="Freeform 4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50902941" name="TextBox 5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247157695" name="Freeform 6"/>
          <p:cNvSpPr/>
          <p:nvPr/>
        </p:nvSpPr>
        <p:spPr bwMode="auto">
          <a:xfrm>
            <a:off x="15908814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1870917406" name="AutoShape 7"/>
          <p:cNvSpPr/>
          <p:nvPr/>
        </p:nvSpPr>
        <p:spPr bwMode="auto">
          <a:xfrm>
            <a:off x="1028700" y="1578088"/>
            <a:ext cx="10808183" cy="19049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86154115" name="TextBox 1586154114"/>
          <p:cNvSpPr txBox="1"/>
          <p:nvPr/>
        </p:nvSpPr>
        <p:spPr bwMode="auto">
          <a:xfrm>
            <a:off x="794559" y="408058"/>
            <a:ext cx="14880756" cy="929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55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Іншомовна підготовка здобувачів вищої освіти</a:t>
            </a:r>
            <a:endParaRPr sz="5500" b="1">
              <a:solidFill>
                <a:schemeClr val="bg1"/>
              </a:solidFill>
            </a:endParaRPr>
          </a:p>
        </p:txBody>
      </p:sp>
      <p:sp>
        <p:nvSpPr>
          <p:cNvPr id="1561414536" name="TextBox 1561414535"/>
          <p:cNvSpPr txBox="1"/>
          <p:nvPr/>
        </p:nvSpPr>
        <p:spPr bwMode="auto">
          <a:xfrm>
            <a:off x="794559" y="2398888"/>
            <a:ext cx="10873947" cy="384945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1.Опанування ОК,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які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викладаються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АМ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або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з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АМ.</a:t>
            </a:r>
            <a:endParaRPr sz="480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2.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Підготовка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до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складання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ЄВІ.</a:t>
            </a:r>
            <a:endParaRPr sz="480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defRPr/>
            </a:pPr>
            <a:r>
              <a:rPr lang="en-US" sz="480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3.</a:t>
            </a:r>
            <a:r>
              <a:rPr lang="uk-UA" sz="480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Організація </a:t>
            </a:r>
            <a:r>
              <a:rPr lang="en-US" sz="4800" b="0" i="0" u="none" strike="noStrike" cap="none" spc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іншомовних</a:t>
            </a:r>
            <a:r>
              <a:rPr lang="en-US" sz="480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заходів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розмовних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клубів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гуртків</a:t>
            </a:r>
            <a:r>
              <a:rPr lang="en-US" sz="480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1999450900" name="Рисунок 1999450899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332963" y="6244166"/>
            <a:ext cx="6459687" cy="3632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0671702" name="Freeform 2"/>
          <p:cNvSpPr/>
          <p:nvPr/>
        </p:nvSpPr>
        <p:spPr bwMode="auto">
          <a:xfrm>
            <a:off x="0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5183" r="-6067" b="-10063"/>
            </a:stretch>
          </a:blipFill>
        </p:spPr>
      </p:sp>
      <p:grpSp>
        <p:nvGrpSpPr>
          <p:cNvPr id="395063790" name="Group 3"/>
          <p:cNvGrpSpPr/>
          <p:nvPr/>
        </p:nvGrpSpPr>
        <p:grpSpPr bwMode="auto">
          <a:xfrm>
            <a:off x="15598896" y="-65313"/>
            <a:ext cx="2689102" cy="10428513"/>
            <a:chOff x="0" y="0"/>
            <a:chExt cx="749796" cy="2813150"/>
          </a:xfrm>
        </p:grpSpPr>
        <p:sp>
          <p:nvSpPr>
            <p:cNvPr id="1150090604" name="Freeform 4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7952816" name="TextBox 5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146063694" name="Freeform 6"/>
          <p:cNvSpPr/>
          <p:nvPr/>
        </p:nvSpPr>
        <p:spPr bwMode="auto">
          <a:xfrm>
            <a:off x="15908814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674059111" name="AutoShape 7"/>
          <p:cNvSpPr/>
          <p:nvPr/>
        </p:nvSpPr>
        <p:spPr bwMode="auto">
          <a:xfrm>
            <a:off x="1028700" y="1578088"/>
            <a:ext cx="10808183" cy="19049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44401884" name="TextBox 1644401883"/>
          <p:cNvSpPr txBox="1"/>
          <p:nvPr/>
        </p:nvSpPr>
        <p:spPr bwMode="auto">
          <a:xfrm>
            <a:off x="717071" y="408058"/>
            <a:ext cx="1143179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72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іноземними мовами </a:t>
            </a:r>
            <a:endParaRPr sz="7200" b="1">
              <a:solidFill>
                <a:schemeClr val="bg1"/>
              </a:solidFill>
            </a:endParaRPr>
          </a:p>
        </p:txBody>
      </p:sp>
      <p:sp>
        <p:nvSpPr>
          <p:cNvPr id="888986910" name="TextBox 888986909"/>
          <p:cNvSpPr txBox="1"/>
          <p:nvPr/>
        </p:nvSpPr>
        <p:spPr bwMode="auto">
          <a:xfrm>
            <a:off x="717071" y="2116666"/>
            <a:ext cx="14779243" cy="783336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Кафедра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історії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археології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endParaRPr sz="215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Давня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середньовічна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історія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України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 (з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англійської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мови</a:t>
            </a:r>
            <a:r>
              <a:rPr lang="en-US" sz="215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).</a:t>
            </a: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Кафедра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української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філології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зарубіжної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літератури</a:t>
            </a:r>
            <a:endParaRPr sz="215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Теорія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історія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сучасного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літературного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процесу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 (з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іноземної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).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Новітні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течії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у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світовій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літературі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 (з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іноземної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мови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).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Кафедра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психології</a:t>
            </a:r>
            <a:endParaRPr sz="215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Історія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психології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іноземної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мови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).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“Mindfulness-Based Art Therapy with Trauma” («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Майндфулнес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орієнтована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арт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терапія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травми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»)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для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здобувачів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другого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магістерського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рівня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вищої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освіти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(в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рамках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проєкту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BURN)</a:t>
            </a: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Модуль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“Working with Refugees and Survivors of War” («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Робота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біженцями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особами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які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пережили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війну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»),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інтегрований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в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курси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педагогічного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психологічного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спрямування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для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здобувачів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третього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освітньо-наукового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рівеня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вищої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освіти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(в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рамках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проєкту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BURN)</a:t>
            </a: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Кафедра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соціології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філософії</a:t>
            </a:r>
            <a:endParaRPr sz="215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OK 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Філософія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менеджменту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».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Соціологія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громадської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думки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зв’язків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громадськістю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». </a:t>
            </a:r>
            <a:endParaRPr sz="2150" b="0" i="0" u="none" strike="noStrike" cap="none" spc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Викладач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150" b="0" i="0" u="none" strike="noStrike" cap="none" spc="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Паблік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рілейшнз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(з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елементами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англійської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мови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). </a:t>
            </a:r>
            <a:endParaRPr lang="en-US" sz="2150" b="0" i="0" u="none" strike="noStrike" cap="none" spc="0" dirty="0" smtClean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2150" b="0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Кафедра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інформатики</a:t>
            </a:r>
            <a:r>
              <a:rPr lang="en-US" sz="2150" b="1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і </a:t>
            </a:r>
            <a:r>
              <a:rPr lang="en-US" sz="2150" b="1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кібернетики</a:t>
            </a:r>
            <a:endParaRPr sz="2150" b="1" i="0" u="none" strike="noStrike" cap="none" spc="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defRPr/>
            </a:pP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ОК «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Цифрова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трансформація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150" b="0" i="0" u="none" strike="noStrike" cap="none" spc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освіти</a:t>
            </a:r>
            <a:r>
              <a:rPr lang="en-US" sz="2150" b="0" i="0" u="none" strike="noStrike" cap="none" spc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». </a:t>
            </a:r>
            <a:endParaRPr sz="2150" dirty="0">
              <a:solidFill>
                <a:schemeClr val="bg1"/>
              </a:solidFill>
            </a:endParaRPr>
          </a:p>
        </p:txBody>
      </p:sp>
      <p:pic>
        <p:nvPicPr>
          <p:cNvPr id="1525354668" name="Рисунок 152535466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893745" y="6667499"/>
            <a:ext cx="5240421" cy="3500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9000551" name="Freeform 2"/>
          <p:cNvSpPr/>
          <p:nvPr/>
        </p:nvSpPr>
        <p:spPr bwMode="auto">
          <a:xfrm>
            <a:off x="0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999"/>
            </a:blip>
            <a:stretch>
              <a:fillRect t="-5183" r="-6067" b="-10063"/>
            </a:stretch>
          </a:blipFill>
        </p:spPr>
      </p:sp>
      <p:grpSp>
        <p:nvGrpSpPr>
          <p:cNvPr id="46208347" name="Group 3"/>
          <p:cNvGrpSpPr/>
          <p:nvPr/>
        </p:nvGrpSpPr>
        <p:grpSpPr bwMode="auto">
          <a:xfrm>
            <a:off x="15598896" y="-65313"/>
            <a:ext cx="2689102" cy="10428513"/>
            <a:chOff x="0" y="0"/>
            <a:chExt cx="749796" cy="2813150"/>
          </a:xfrm>
        </p:grpSpPr>
        <p:sp>
          <p:nvSpPr>
            <p:cNvPr id="765737147" name="Freeform 4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44344" name="TextBox 5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391185626" name="Freeform 6"/>
          <p:cNvSpPr/>
          <p:nvPr/>
        </p:nvSpPr>
        <p:spPr bwMode="auto">
          <a:xfrm>
            <a:off x="15908814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/>
          </a:blipFill>
        </p:spPr>
      </p:sp>
      <p:sp>
        <p:nvSpPr>
          <p:cNvPr id="470591995" name="AutoShape 7"/>
          <p:cNvSpPr/>
          <p:nvPr/>
        </p:nvSpPr>
        <p:spPr bwMode="auto">
          <a:xfrm>
            <a:off x="1028700" y="1578088"/>
            <a:ext cx="10808183" cy="19049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86833686" name="TextBox 1686833685"/>
          <p:cNvSpPr txBox="1"/>
          <p:nvPr/>
        </p:nvSpPr>
        <p:spPr bwMode="auto">
          <a:xfrm>
            <a:off x="568055" y="538805"/>
            <a:ext cx="14676275" cy="929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5500" b="1" i="0" u="none" strike="noStrike" cap="none" spc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Порівняння кількості ОК, які викладаються АМ</a:t>
            </a:r>
            <a:endParaRPr sz="5500" b="1">
              <a:solidFill>
                <a:schemeClr val="bg1"/>
              </a:solidFill>
            </a:endParaRPr>
          </a:p>
        </p:txBody>
      </p:sp>
      <p:pic>
        <p:nvPicPr>
          <p:cNvPr id="2000632084" name="Рисунок 200063208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408301" y="2031931"/>
            <a:ext cx="13200309" cy="7934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0930082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617881918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17283651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843236969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826198601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1678259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440792269" name="TextBox 440792268"/>
          <p:cNvSpPr txBox="1"/>
          <p:nvPr/>
        </p:nvSpPr>
        <p:spPr bwMode="auto">
          <a:xfrm>
            <a:off x="2684721" y="692008"/>
            <a:ext cx="15452386" cy="929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5500" b="1"/>
              <a:t>Шлях 2. Підготовка випускників до складання ЄВІ</a:t>
            </a:r>
          </a:p>
        </p:txBody>
      </p:sp>
      <p:sp>
        <p:nvSpPr>
          <p:cNvPr id="686979895" name="TextBox 686979894"/>
          <p:cNvSpPr txBox="1"/>
          <p:nvPr/>
        </p:nvSpPr>
        <p:spPr bwMode="auto">
          <a:xfrm>
            <a:off x="3425555" y="2691177"/>
            <a:ext cx="13835469" cy="4480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 algn="l">
              <a:buFont typeface="Arial"/>
              <a:buChar char="•"/>
              <a:defRPr/>
            </a:pPr>
            <a:r>
              <a:rPr sz="4800"/>
              <a:t>Розробка та затвердження Програ</a:t>
            </a:r>
            <a:r>
              <a:rPr sz="4800" b="1"/>
              <a:t>ми підготовки випускників-бакалаврів</a:t>
            </a:r>
            <a:r>
              <a:rPr sz="4800"/>
              <a:t> до складання ЄВІ з іноземної мови.</a:t>
            </a:r>
          </a:p>
          <a:p>
            <a:pPr marL="283879" indent="-283879" algn="l">
              <a:buFont typeface="Arial"/>
              <a:buChar char="•"/>
              <a:defRPr/>
            </a:pPr>
            <a:r>
              <a:rPr sz="4800"/>
              <a:t>Проведення </a:t>
            </a:r>
            <a:r>
              <a:rPr sz="4800" b="1"/>
              <a:t>індивідуальних консультацій</a:t>
            </a:r>
            <a:r>
              <a:rPr sz="4800"/>
              <a:t> з викладачами профільної кафедри та </a:t>
            </a:r>
            <a:r>
              <a:rPr sz="4800" b="1"/>
              <a:t>заходів </a:t>
            </a:r>
            <a:r>
              <a:rPr sz="4800"/>
              <a:t>щодо підготовки до іспиту.</a:t>
            </a:r>
          </a:p>
        </p:txBody>
      </p:sp>
      <p:pic>
        <p:nvPicPr>
          <p:cNvPr id="1470260892" name="Рисунок 147026089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949693" y="6478234"/>
            <a:ext cx="5419724" cy="3609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45842383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628654338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992491660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920719176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05369108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6805139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583525404" name="TextBox 583525403"/>
          <p:cNvSpPr txBox="1"/>
          <p:nvPr/>
        </p:nvSpPr>
        <p:spPr bwMode="auto">
          <a:xfrm>
            <a:off x="2808927" y="1868028"/>
            <a:ext cx="15029053" cy="3749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4800" b="1"/>
              <a:t>Інтерактивна інформаційна зустріч "Скажи магістратурі "Так" (10 березня 2026 року).</a:t>
            </a:r>
          </a:p>
          <a:p>
            <a:pPr algn="l">
              <a:defRPr/>
            </a:pPr>
            <a:endParaRPr sz="4800" b="1"/>
          </a:p>
          <a:p>
            <a:pPr algn="l">
              <a:defRPr/>
            </a:pPr>
            <a:r>
              <a:rPr sz="4800" b="1"/>
              <a:t>Консультаційна зустріч "Практичні аспекти підготовки до ЄВІ з іноземної мови" (27 березня 2026 року)</a:t>
            </a:r>
          </a:p>
        </p:txBody>
      </p:sp>
      <p:pic>
        <p:nvPicPr>
          <p:cNvPr id="353820987" name="Рисунок 35382098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195056" y="5996163"/>
            <a:ext cx="10391774" cy="4362449"/>
          </a:xfrm>
          <a:prstGeom prst="rect">
            <a:avLst/>
          </a:prstGeom>
        </p:spPr>
      </p:pic>
      <p:pic>
        <p:nvPicPr>
          <p:cNvPr id="1377084662" name="Рисунок 1377084661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1516430" y="5996163"/>
            <a:ext cx="4079958" cy="4128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62197737" name="Group 2"/>
          <p:cNvGrpSpPr/>
          <p:nvPr/>
        </p:nvGrpSpPr>
        <p:grpSpPr bwMode="auto">
          <a:xfrm>
            <a:off x="-394741" y="-197091"/>
            <a:ext cx="2846884" cy="10681180"/>
            <a:chOff x="0" y="0"/>
            <a:chExt cx="749796" cy="2813150"/>
          </a:xfrm>
        </p:grpSpPr>
        <p:sp>
          <p:nvSpPr>
            <p:cNvPr id="1007198584" name="Freeform 3"/>
            <p:cNvSpPr/>
            <p:nvPr/>
          </p:nvSpPr>
          <p:spPr bwMode="auto">
            <a:xfrm>
              <a:off x="0" y="0"/>
              <a:ext cx="749796" cy="2813150"/>
            </a:xfrm>
            <a:custGeom>
              <a:avLst/>
              <a:gdLst/>
              <a:ahLst/>
              <a:cxnLst/>
              <a:rect l="l" t="t" r="r" b="b"/>
              <a:pathLst>
                <a:path w="749797" h="2813151" extrusionOk="0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369505621" name="TextBox 4"/>
            <p:cNvSpPr txBox="1"/>
            <p:nvPr/>
          </p:nvSpPr>
          <p:spPr bwMode="auto">
            <a:xfrm>
              <a:off x="0" y="-38099"/>
              <a:ext cx="749796" cy="2851250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658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095709367" name="Freeform 5"/>
          <p:cNvSpPr/>
          <p:nvPr/>
        </p:nvSpPr>
        <p:spPr bwMode="auto">
          <a:xfrm>
            <a:off x="-146881" y="503100"/>
            <a:ext cx="2227051" cy="2188077"/>
          </a:xfrm>
          <a:custGeom>
            <a:avLst/>
            <a:gdLst/>
            <a:ahLst/>
            <a:cxnLst/>
            <a:rect l="l" t="t" r="r" b="b"/>
            <a:pathLst>
              <a:path w="2227052" h="2188078" extrusionOk="0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89557165" name="AutoShape 6"/>
          <p:cNvSpPr/>
          <p:nvPr/>
        </p:nvSpPr>
        <p:spPr bwMode="auto">
          <a:xfrm>
            <a:off x="6451040" y="1578088"/>
            <a:ext cx="10808183" cy="19049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68461656" name="Freeform 7"/>
          <p:cNvSpPr/>
          <p:nvPr/>
        </p:nvSpPr>
        <p:spPr bwMode="auto">
          <a:xfrm>
            <a:off x="2452141" y="0"/>
            <a:ext cx="15742624" cy="10287000"/>
          </a:xfrm>
          <a:custGeom>
            <a:avLst/>
            <a:gdLst/>
            <a:ahLst/>
            <a:cxnLst/>
            <a:rect l="l" t="t" r="r" b="b"/>
            <a:pathLst>
              <a:path w="15742625" h="10287000" extrusionOk="0">
                <a:moveTo>
                  <a:pt x="0" y="0"/>
                </a:moveTo>
                <a:lnTo>
                  <a:pt x="15742626" y="0"/>
                </a:lnTo>
                <a:lnTo>
                  <a:pt x="157426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999"/>
            </a:blip>
            <a:stretch>
              <a:fillRect t="-5183" r="-6067" b="-10063"/>
            </a:stretch>
          </a:blipFill>
        </p:spPr>
      </p:sp>
      <p:sp>
        <p:nvSpPr>
          <p:cNvPr id="480422462" name="TextBox 480422461"/>
          <p:cNvSpPr txBox="1"/>
          <p:nvPr/>
        </p:nvSpPr>
        <p:spPr bwMode="auto">
          <a:xfrm>
            <a:off x="6451040" y="515619"/>
            <a:ext cx="10808903" cy="1158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7000" b="1"/>
              <a:t>Шлях 3 – Заходи та гуртки</a:t>
            </a:r>
          </a:p>
        </p:txBody>
      </p:sp>
      <p:sp>
        <p:nvSpPr>
          <p:cNvPr id="1144603621" name="TextBox 1144603620"/>
          <p:cNvSpPr txBox="1"/>
          <p:nvPr/>
        </p:nvSpPr>
        <p:spPr bwMode="auto">
          <a:xfrm>
            <a:off x="2861110" y="2114973"/>
            <a:ext cx="10199237" cy="760657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uk-UA" sz="4800" b="1" noProof="1" smtClean="0"/>
              <a:t>Науково-методичний центр «Lingua» </a:t>
            </a:r>
          </a:p>
          <a:p>
            <a:pPr algn="l">
              <a:defRPr/>
            </a:pPr>
            <a:endParaRPr lang="uk-UA" sz="4800" noProof="1" smtClean="0"/>
          </a:p>
          <a:p>
            <a:pPr algn="l">
              <a:defRPr/>
            </a:pPr>
            <a:r>
              <a:rPr lang="uk-UA" sz="4800" noProof="1" smtClean="0"/>
              <a:t>(керівник доц. Аліна Маслова, </a:t>
            </a:r>
            <a:br>
              <a:rPr lang="uk-UA" sz="4800" noProof="1" smtClean="0"/>
            </a:br>
            <a:r>
              <a:rPr lang="uk-UA" sz="4800" noProof="1" smtClean="0"/>
              <a:t>з січня 2026 року – асистент </a:t>
            </a:r>
            <a:br>
              <a:rPr lang="uk-UA" sz="4800" noProof="1" smtClean="0"/>
            </a:br>
            <a:r>
              <a:rPr lang="uk-UA" sz="4800" noProof="1" smtClean="0"/>
              <a:t>Наталя Хоменко)</a:t>
            </a:r>
          </a:p>
          <a:p>
            <a:pPr algn="l">
              <a:defRPr/>
            </a:pPr>
            <a:r>
              <a:rPr lang="uk-UA" sz="4800" noProof="1" smtClean="0"/>
              <a:t>проводяться </a:t>
            </a:r>
            <a:br>
              <a:rPr lang="uk-UA" sz="4800" noProof="1" smtClean="0"/>
            </a:br>
            <a:r>
              <a:rPr lang="uk-UA" sz="4800" noProof="1" smtClean="0"/>
              <a:t>різноманітні заходи, </a:t>
            </a:r>
            <a:br>
              <a:rPr lang="uk-UA" sz="4800" noProof="1" smtClean="0"/>
            </a:br>
            <a:r>
              <a:rPr lang="uk-UA" sz="4800" noProof="1" smtClean="0"/>
              <a:t>спрямовані на </a:t>
            </a:r>
            <a:br>
              <a:rPr lang="uk-UA" sz="4800" noProof="1" smtClean="0"/>
            </a:br>
            <a:r>
              <a:rPr lang="uk-UA" sz="4800" noProof="1" smtClean="0"/>
              <a:t>популяризацію англійської </a:t>
            </a:r>
            <a:br>
              <a:rPr lang="uk-UA" sz="4800" noProof="1" smtClean="0"/>
            </a:br>
            <a:r>
              <a:rPr lang="uk-UA" sz="4800" noProof="1" smtClean="0"/>
              <a:t>мови</a:t>
            </a:r>
            <a:endParaRPr lang="uk-UA" sz="4800" noProof="1"/>
          </a:p>
        </p:txBody>
      </p:sp>
      <p:pic>
        <p:nvPicPr>
          <p:cNvPr id="683670169" name="Рисунок 68367016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0163611" y="2867566"/>
            <a:ext cx="7743917" cy="7287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p159="http://schemas.microsoft.com/office/powerpoint/2015/09/main" xmlns:w="http://schemas.openxmlformats.org/wordprocessingml/2006/main" xmlns:m="http://schemas.openxmlformats.org/officeDocument/2006/math" xmlns="" Requires="p159">
      <p:transition p14:dur="5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933</Words>
  <Application>Microsoft Office PowerPoint</Application>
  <PresentationFormat>Произвольный</PresentationFormat>
  <Paragraphs>135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11</cp:revision>
  <dcterms:created xsi:type="dcterms:W3CDTF">2006-08-16T00:00:00Z</dcterms:created>
  <dcterms:modified xsi:type="dcterms:W3CDTF">2026-06-22T08:10:36Z</dcterms:modified>
  <dc:identifier>DAGw0rUVYZQ</dc:identifier>
</cp:coreProperties>
</file>