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Montserrat Heavy" charset="1" panose="00000A00000000000000"/>
      <p:regular r:id="rId19"/>
    </p:embeddedFont>
    <p:embeddedFont>
      <p:font typeface="Roboto Bold" charset="1" panose="02000000000000000000"/>
      <p:regular r:id="rId20"/>
    </p:embeddedFont>
    <p:embeddedFont>
      <p:font typeface="Roboto" charset="1" panose="02000000000000000000"/>
      <p:regular r:id="rId21"/>
    </p:embeddedFont>
    <p:embeddedFont>
      <p:font typeface="Montserrat Medium" charset="1" panose="00000600000000000000"/>
      <p:regular r:id="rId22"/>
    </p:embeddedFont>
    <p:embeddedFont>
      <p:font typeface="Montserrat Bold" charset="1" panose="000008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VAG0ehGs5HA.mp4" Type="http://schemas.openxmlformats.org/officeDocument/2006/relationships/video"/><Relationship Id="rId4" Target="../media/VAG0ehGs5HA.mp4" Type="http://schemas.microsoft.com/office/2007/relationships/media"/><Relationship Id="rId5" Target="../media/image34.png" Type="http://schemas.openxmlformats.org/officeDocument/2006/relationships/image"/><Relationship Id="rId6" Target="../media/image35.png" Type="http://schemas.openxmlformats.org/officeDocument/2006/relationships/image"/><Relationship Id="rId7" Target="../media/image36.png" Type="http://schemas.openxmlformats.org/officeDocument/2006/relationships/image"/><Relationship Id="rId8" Target="../media/image3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38.pn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40.jpe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svg" Type="http://schemas.openxmlformats.org/officeDocument/2006/relationships/image"/><Relationship Id="rId11" Target="../media/image17.png" Type="http://schemas.openxmlformats.org/officeDocument/2006/relationships/image"/><Relationship Id="rId12" Target="../media/image18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jpe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9.jpe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20.jpe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21.jpe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2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23.pn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png" Type="http://schemas.openxmlformats.org/officeDocument/2006/relationships/image"/><Relationship Id="rId4" Target="../media/image27.png" Type="http://schemas.openxmlformats.org/officeDocument/2006/relationships/image"/><Relationship Id="rId5" Target="../media/image2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29.jpeg" Type="http://schemas.openxmlformats.org/officeDocument/2006/relationships/image"/><Relationship Id="rId9" Target="https://youtu.be/1N10wRn81Pk?si=tYD0CO4Npq1IJWSc" TargetMode="External" Type="http://schemas.openxmlformats.org/officeDocument/2006/relationships/video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30.pn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3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4800446" y="9258300"/>
            <a:ext cx="8744936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3361619" y="-194461"/>
            <a:ext cx="5093325" cy="10675921"/>
            <a:chOff x="0" y="0"/>
            <a:chExt cx="1341452" cy="281176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41452" cy="2811765"/>
            </a:xfrm>
            <a:custGeom>
              <a:avLst/>
              <a:gdLst/>
              <a:ahLst/>
              <a:cxnLst/>
              <a:rect r="r" b="b" t="t" l="l"/>
              <a:pathLst>
                <a:path h="2811765" w="1341452">
                  <a:moveTo>
                    <a:pt x="0" y="0"/>
                  </a:moveTo>
                  <a:lnTo>
                    <a:pt x="1341452" y="0"/>
                  </a:lnTo>
                  <a:lnTo>
                    <a:pt x="1341452" y="2811765"/>
                  </a:lnTo>
                  <a:lnTo>
                    <a:pt x="0" y="2811765"/>
                  </a:lnTo>
                  <a:close/>
                </a:path>
              </a:pathLst>
            </a:custGeom>
            <a:gradFill rotWithShape="true">
              <a:gsLst>
                <a:gs pos="0">
                  <a:srgbClr val="9374B3">
                    <a:alpha val="100000"/>
                  </a:srgbClr>
                </a:gs>
                <a:gs pos="50000">
                  <a:srgbClr val="7161A6">
                    <a:alpha val="100000"/>
                  </a:srgbClr>
                </a:gs>
                <a:gs pos="100000">
                  <a:srgbClr val="4A4D9C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341452" cy="28498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498007" y="7924463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731853" y="1927564"/>
            <a:ext cx="6176262" cy="6784428"/>
            <a:chOff x="0" y="0"/>
            <a:chExt cx="5803900" cy="6375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2700" y="12700"/>
              <a:ext cx="57785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5778500">
                  <a:moveTo>
                    <a:pt x="2889250" y="0"/>
                  </a:moveTo>
                  <a:cubicBezTo>
                    <a:pt x="1258570" y="0"/>
                    <a:pt x="0" y="1144270"/>
                    <a:pt x="0" y="2917190"/>
                  </a:cubicBezTo>
                  <a:cubicBezTo>
                    <a:pt x="0" y="4175760"/>
                    <a:pt x="0" y="6350000"/>
                    <a:pt x="0" y="6350000"/>
                  </a:cubicBezTo>
                  <a:lnTo>
                    <a:pt x="2889250" y="6350000"/>
                  </a:lnTo>
                  <a:lnTo>
                    <a:pt x="5778500" y="6350000"/>
                  </a:lnTo>
                  <a:cubicBezTo>
                    <a:pt x="5778500" y="6350000"/>
                    <a:pt x="5778500" y="4175760"/>
                    <a:pt x="5778500" y="2917190"/>
                  </a:cubicBezTo>
                  <a:cubicBezTo>
                    <a:pt x="5778500" y="1144270"/>
                    <a:pt x="4519930" y="0"/>
                    <a:pt x="288925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-64938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03900" cy="6375400"/>
            </a:xfrm>
            <a:custGeom>
              <a:avLst/>
              <a:gdLst/>
              <a:ahLst/>
              <a:cxnLst/>
              <a:rect r="r" b="b" t="t" l="l"/>
              <a:pathLst>
                <a:path h="6375400" w="5803900">
                  <a:moveTo>
                    <a:pt x="5803900" y="6375400"/>
                  </a:moveTo>
                  <a:lnTo>
                    <a:pt x="0" y="6375400"/>
                  </a:lnTo>
                  <a:lnTo>
                    <a:pt x="0" y="2929890"/>
                  </a:lnTo>
                  <a:cubicBezTo>
                    <a:pt x="0" y="2495550"/>
                    <a:pt x="74930" y="2089150"/>
                    <a:pt x="223520" y="1720850"/>
                  </a:cubicBezTo>
                  <a:cubicBezTo>
                    <a:pt x="365760" y="1367790"/>
                    <a:pt x="571500" y="1056640"/>
                    <a:pt x="836930" y="797560"/>
                  </a:cubicBezTo>
                  <a:cubicBezTo>
                    <a:pt x="1361440" y="283210"/>
                    <a:pt x="2095500" y="0"/>
                    <a:pt x="2901950" y="0"/>
                  </a:cubicBezTo>
                  <a:cubicBezTo>
                    <a:pt x="3708400" y="0"/>
                    <a:pt x="4441190" y="283210"/>
                    <a:pt x="4966970" y="797560"/>
                  </a:cubicBezTo>
                  <a:cubicBezTo>
                    <a:pt x="5232400" y="1056640"/>
                    <a:pt x="5438140" y="1367790"/>
                    <a:pt x="5580380" y="1722120"/>
                  </a:cubicBezTo>
                  <a:cubicBezTo>
                    <a:pt x="5728970" y="2090420"/>
                    <a:pt x="5803900" y="2496820"/>
                    <a:pt x="5803900" y="2931160"/>
                  </a:cubicBezTo>
                  <a:lnTo>
                    <a:pt x="5803900" y="6375400"/>
                  </a:lnTo>
                  <a:close/>
                  <a:moveTo>
                    <a:pt x="25400" y="6350000"/>
                  </a:moveTo>
                  <a:lnTo>
                    <a:pt x="5778500" y="6350000"/>
                  </a:lnTo>
                  <a:lnTo>
                    <a:pt x="5778500" y="2929890"/>
                  </a:lnTo>
                  <a:cubicBezTo>
                    <a:pt x="5778500" y="2499360"/>
                    <a:pt x="5703570" y="2095500"/>
                    <a:pt x="5557520" y="1731010"/>
                  </a:cubicBezTo>
                  <a:cubicBezTo>
                    <a:pt x="5416550" y="1380490"/>
                    <a:pt x="5212080" y="1073150"/>
                    <a:pt x="4949190" y="815340"/>
                  </a:cubicBezTo>
                  <a:cubicBezTo>
                    <a:pt x="4428490" y="306070"/>
                    <a:pt x="3700780" y="25400"/>
                    <a:pt x="2901950" y="25400"/>
                  </a:cubicBezTo>
                  <a:cubicBezTo>
                    <a:pt x="2103120" y="25400"/>
                    <a:pt x="1375410" y="306070"/>
                    <a:pt x="854710" y="815340"/>
                  </a:cubicBezTo>
                  <a:cubicBezTo>
                    <a:pt x="591820" y="1071880"/>
                    <a:pt x="387350" y="1380490"/>
                    <a:pt x="246380" y="1731010"/>
                  </a:cubicBezTo>
                  <a:cubicBezTo>
                    <a:pt x="100330" y="2095500"/>
                    <a:pt x="25400" y="2499360"/>
                    <a:pt x="25400" y="2929890"/>
                  </a:cubicBezTo>
                  <a:lnTo>
                    <a:pt x="25400" y="6350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AutoShape 10" id="10"/>
          <p:cNvSpPr/>
          <p:nvPr/>
        </p:nvSpPr>
        <p:spPr>
          <a:xfrm>
            <a:off x="1028700" y="1047750"/>
            <a:ext cx="12332919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12279381" y="700553"/>
            <a:ext cx="561540" cy="140385"/>
          </a:xfrm>
          <a:custGeom>
            <a:avLst/>
            <a:gdLst/>
            <a:ahLst/>
            <a:cxnLst/>
            <a:rect r="r" b="b" t="t" l="l"/>
            <a:pathLst>
              <a:path h="140385" w="561540">
                <a:moveTo>
                  <a:pt x="0" y="0"/>
                </a:moveTo>
                <a:lnTo>
                  <a:pt x="561540" y="0"/>
                </a:lnTo>
                <a:lnTo>
                  <a:pt x="561540" y="140385"/>
                </a:lnTo>
                <a:lnTo>
                  <a:pt x="0" y="1403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28700" y="7569219"/>
            <a:ext cx="2450613" cy="710489"/>
            <a:chOff x="0" y="0"/>
            <a:chExt cx="645429" cy="18712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45429" cy="187125"/>
            </a:xfrm>
            <a:custGeom>
              <a:avLst/>
              <a:gdLst/>
              <a:ahLst/>
              <a:cxnLst/>
              <a:rect r="r" b="b" t="t" l="l"/>
              <a:pathLst>
                <a:path h="187125" w="645429">
                  <a:moveTo>
                    <a:pt x="69502" y="0"/>
                  </a:moveTo>
                  <a:lnTo>
                    <a:pt x="575927" y="0"/>
                  </a:lnTo>
                  <a:cubicBezTo>
                    <a:pt x="594360" y="0"/>
                    <a:pt x="612038" y="7322"/>
                    <a:pt x="625072" y="20357"/>
                  </a:cubicBezTo>
                  <a:cubicBezTo>
                    <a:pt x="638107" y="33391"/>
                    <a:pt x="645429" y="51069"/>
                    <a:pt x="645429" y="69502"/>
                  </a:cubicBezTo>
                  <a:lnTo>
                    <a:pt x="645429" y="117623"/>
                  </a:lnTo>
                  <a:cubicBezTo>
                    <a:pt x="645429" y="156008"/>
                    <a:pt x="614312" y="187125"/>
                    <a:pt x="575927" y="187125"/>
                  </a:cubicBezTo>
                  <a:lnTo>
                    <a:pt x="69502" y="187125"/>
                  </a:lnTo>
                  <a:cubicBezTo>
                    <a:pt x="51069" y="187125"/>
                    <a:pt x="33391" y="179802"/>
                    <a:pt x="20357" y="166768"/>
                  </a:cubicBezTo>
                  <a:cubicBezTo>
                    <a:pt x="7322" y="153734"/>
                    <a:pt x="0" y="136056"/>
                    <a:pt x="0" y="117623"/>
                  </a:cubicBezTo>
                  <a:lnTo>
                    <a:pt x="0" y="69502"/>
                  </a:lnTo>
                  <a:cubicBezTo>
                    <a:pt x="0" y="31117"/>
                    <a:pt x="31117" y="0"/>
                    <a:pt x="69502" y="0"/>
                  </a:cubicBezTo>
                  <a:close/>
                </a:path>
              </a:pathLst>
            </a:custGeom>
            <a:solidFill>
              <a:srgbClr val="48276D"/>
            </a:solidFill>
            <a:ln cap="rnd">
              <a:noFill/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645429" cy="234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792523" y="7736811"/>
            <a:ext cx="562446" cy="375305"/>
          </a:xfrm>
          <a:custGeom>
            <a:avLst/>
            <a:gdLst/>
            <a:ahLst/>
            <a:cxnLst/>
            <a:rect r="r" b="b" t="t" l="l"/>
            <a:pathLst>
              <a:path h="375305" w="562446">
                <a:moveTo>
                  <a:pt x="0" y="0"/>
                </a:moveTo>
                <a:lnTo>
                  <a:pt x="562446" y="0"/>
                </a:lnTo>
                <a:lnTo>
                  <a:pt x="562446" y="375304"/>
                </a:lnTo>
                <a:lnTo>
                  <a:pt x="0" y="3753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858198" y="7726747"/>
            <a:ext cx="395433" cy="395433"/>
          </a:xfrm>
          <a:custGeom>
            <a:avLst/>
            <a:gdLst/>
            <a:ahLst/>
            <a:cxnLst/>
            <a:rect r="r" b="b" t="t" l="l"/>
            <a:pathLst>
              <a:path h="395433" w="395433">
                <a:moveTo>
                  <a:pt x="0" y="0"/>
                </a:moveTo>
                <a:lnTo>
                  <a:pt x="395433" y="0"/>
                </a:lnTo>
                <a:lnTo>
                  <a:pt x="395433" y="395433"/>
                </a:lnTo>
                <a:lnTo>
                  <a:pt x="0" y="3954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5400000">
            <a:off x="9458441" y="1452590"/>
            <a:ext cx="517669" cy="1467617"/>
          </a:xfrm>
          <a:custGeom>
            <a:avLst/>
            <a:gdLst/>
            <a:ahLst/>
            <a:cxnLst/>
            <a:rect r="r" b="b" t="t" l="l"/>
            <a:pathLst>
              <a:path h="1467617" w="517669">
                <a:moveTo>
                  <a:pt x="0" y="0"/>
                </a:moveTo>
                <a:lnTo>
                  <a:pt x="517668" y="0"/>
                </a:lnTo>
                <a:lnTo>
                  <a:pt x="517668" y="1467617"/>
                </a:lnTo>
                <a:lnTo>
                  <a:pt x="0" y="14676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28700" y="3769872"/>
            <a:ext cx="9141613" cy="3552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08"/>
              </a:lnSpc>
            </a:pPr>
            <a:r>
              <a:rPr lang="en-US" sz="9900" b="true">
                <a:solidFill>
                  <a:srgbClr val="4827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GOETHE-UNIVERSITÄT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28033" y="1172721"/>
            <a:ext cx="8650473" cy="1216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true">
                <a:solidFill>
                  <a:srgbClr val="69498D"/>
                </a:solidFill>
                <a:latin typeface="Roboto Bold"/>
                <a:ea typeface="Roboto Bold"/>
                <a:cs typeface="Roboto Bold"/>
                <a:sym typeface="Roboto Bold"/>
              </a:rPr>
              <a:t> «Іноземні мови - ключ до успіху» </a:t>
            </a:r>
          </a:p>
          <a:p>
            <a:pPr algn="ctr">
              <a:lnSpc>
                <a:spcPts val="4899"/>
              </a:lnSpc>
            </a:pPr>
            <a:r>
              <a:rPr lang="en-US" sz="3499" b="true">
                <a:solidFill>
                  <a:srgbClr val="69498D"/>
                </a:solidFill>
                <a:latin typeface="Roboto Bold"/>
                <a:ea typeface="Roboto Bold"/>
                <a:cs typeface="Roboto Bold"/>
                <a:sym typeface="Roboto Bold"/>
              </a:rPr>
              <a:t>Серія мотиваційних зустрічей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5400000">
            <a:off x="5891575" y="7287647"/>
            <a:ext cx="585966" cy="1661243"/>
          </a:xfrm>
          <a:custGeom>
            <a:avLst/>
            <a:gdLst/>
            <a:ahLst/>
            <a:cxnLst/>
            <a:rect r="r" b="b" t="t" l="l"/>
            <a:pathLst>
              <a:path h="1661243" w="585966">
                <a:moveTo>
                  <a:pt x="0" y="0"/>
                </a:moveTo>
                <a:lnTo>
                  <a:pt x="585965" y="0"/>
                </a:lnTo>
                <a:lnTo>
                  <a:pt x="585965" y="1661242"/>
                </a:lnTo>
                <a:lnTo>
                  <a:pt x="0" y="1661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6092390" y="-665763"/>
            <a:ext cx="5786437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645917" y="373963"/>
            <a:ext cx="2305147" cy="2267688"/>
          </a:xfrm>
          <a:custGeom>
            <a:avLst/>
            <a:gdLst/>
            <a:ahLst/>
            <a:cxnLst/>
            <a:rect r="r" b="b" t="t" l="l"/>
            <a:pathLst>
              <a:path h="2267688" w="2305147">
                <a:moveTo>
                  <a:pt x="0" y="0"/>
                </a:moveTo>
                <a:lnTo>
                  <a:pt x="2305147" y="0"/>
                </a:lnTo>
                <a:lnTo>
                  <a:pt x="2305147" y="2267688"/>
                </a:lnTo>
                <a:lnTo>
                  <a:pt x="0" y="22676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82454" y="6376629"/>
            <a:ext cx="2648581" cy="2992747"/>
          </a:xfrm>
          <a:custGeom>
            <a:avLst/>
            <a:gdLst/>
            <a:ahLst/>
            <a:cxnLst/>
            <a:rect r="r" b="b" t="t" l="l"/>
            <a:pathLst>
              <a:path h="2992747" w="2648581">
                <a:moveTo>
                  <a:pt x="0" y="0"/>
                </a:moveTo>
                <a:lnTo>
                  <a:pt x="2648581" y="0"/>
                </a:lnTo>
                <a:lnTo>
                  <a:pt x="2648581" y="2992747"/>
                </a:lnTo>
                <a:lnTo>
                  <a:pt x="0" y="2992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70893" y="4888196"/>
            <a:ext cx="3612474" cy="2984806"/>
          </a:xfrm>
          <a:custGeom>
            <a:avLst/>
            <a:gdLst/>
            <a:ahLst/>
            <a:cxnLst/>
            <a:rect r="r" b="b" t="t" l="l"/>
            <a:pathLst>
              <a:path h="2984806" w="3612474">
                <a:moveTo>
                  <a:pt x="0" y="0"/>
                </a:moveTo>
                <a:lnTo>
                  <a:pt x="3612474" y="0"/>
                </a:lnTo>
                <a:lnTo>
                  <a:pt x="3612474" y="2984807"/>
                </a:lnTo>
                <a:lnTo>
                  <a:pt x="0" y="29848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465185" y="1028700"/>
            <a:ext cx="4883119" cy="2984806"/>
          </a:xfrm>
          <a:custGeom>
            <a:avLst/>
            <a:gdLst/>
            <a:ahLst/>
            <a:cxnLst/>
            <a:rect r="r" b="b" t="t" l="l"/>
            <a:pathLst>
              <a:path h="2984806" w="4883119">
                <a:moveTo>
                  <a:pt x="0" y="0"/>
                </a:moveTo>
                <a:lnTo>
                  <a:pt x="4883119" y="0"/>
                </a:lnTo>
                <a:lnTo>
                  <a:pt x="4883119" y="2984806"/>
                </a:lnTo>
                <a:lnTo>
                  <a:pt x="0" y="29848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4800446" y="9258300"/>
            <a:ext cx="12458854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5498007" y="7924463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1028700" y="1047750"/>
            <a:ext cx="16230600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6696854" y="642116"/>
            <a:ext cx="562446" cy="375305"/>
          </a:xfrm>
          <a:custGeom>
            <a:avLst/>
            <a:gdLst/>
            <a:ahLst/>
            <a:cxnLst/>
            <a:rect r="r" b="b" t="t" l="l"/>
            <a:pathLst>
              <a:path h="375305" w="562446">
                <a:moveTo>
                  <a:pt x="0" y="0"/>
                </a:moveTo>
                <a:lnTo>
                  <a:pt x="562446" y="0"/>
                </a:lnTo>
                <a:lnTo>
                  <a:pt x="562446" y="375305"/>
                </a:lnTo>
                <a:lnTo>
                  <a:pt x="0" y="3753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391944" y="1489291"/>
            <a:ext cx="15166607" cy="3444536"/>
            <a:chOff x="0" y="0"/>
            <a:chExt cx="1860676" cy="42258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60676" cy="422584"/>
            </a:xfrm>
            <a:custGeom>
              <a:avLst/>
              <a:gdLst/>
              <a:ahLst/>
              <a:cxnLst/>
              <a:rect r="r" b="b" t="t" l="l"/>
              <a:pathLst>
                <a:path h="422584" w="1860676">
                  <a:moveTo>
                    <a:pt x="0" y="0"/>
                  </a:moveTo>
                  <a:lnTo>
                    <a:pt x="1860676" y="0"/>
                  </a:lnTo>
                  <a:lnTo>
                    <a:pt x="1860676" y="422584"/>
                  </a:lnTo>
                  <a:lnTo>
                    <a:pt x="0" y="422584"/>
                  </a:lnTo>
                  <a:close/>
                </a:path>
              </a:pathLst>
            </a:custGeom>
            <a:blipFill>
              <a:blip r:embed="rId6"/>
              <a:stretch>
                <a:fillRect l="0" t="-25879" r="0" b="-7336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7243189" y="2833442"/>
            <a:ext cx="1044811" cy="5724034"/>
            <a:chOff x="0" y="0"/>
            <a:chExt cx="275176" cy="150756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75176" cy="1507565"/>
            </a:xfrm>
            <a:custGeom>
              <a:avLst/>
              <a:gdLst/>
              <a:ahLst/>
              <a:cxnLst/>
              <a:rect r="r" b="b" t="t" l="l"/>
              <a:pathLst>
                <a:path h="1507565" w="275176">
                  <a:moveTo>
                    <a:pt x="0" y="0"/>
                  </a:moveTo>
                  <a:lnTo>
                    <a:pt x="275176" y="0"/>
                  </a:lnTo>
                  <a:lnTo>
                    <a:pt x="275176" y="1507565"/>
                  </a:lnTo>
                  <a:lnTo>
                    <a:pt x="0" y="1507565"/>
                  </a:lnTo>
                  <a:close/>
                </a:path>
              </a:pathLst>
            </a:custGeom>
            <a:gradFill rotWithShape="true">
              <a:gsLst>
                <a:gs pos="0">
                  <a:srgbClr val="9374B3">
                    <a:alpha val="100000"/>
                  </a:srgbClr>
                </a:gs>
                <a:gs pos="50000">
                  <a:srgbClr val="7161A6">
                    <a:alpha val="100000"/>
                  </a:srgbClr>
                </a:gs>
                <a:gs pos="100000">
                  <a:srgbClr val="4A4D9C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75176" cy="1545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5400000">
            <a:off x="17461217" y="3939708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2" id="12"/>
          <p:cNvSpPr/>
          <p:nvPr/>
        </p:nvSpPr>
        <p:spPr>
          <a:xfrm flipV="true">
            <a:off x="17807273" y="4933828"/>
            <a:ext cx="0" cy="1044644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-5400000">
            <a:off x="17461217" y="6862572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674854" y="5225482"/>
            <a:ext cx="6883697" cy="3731640"/>
          </a:xfrm>
          <a:custGeom>
            <a:avLst/>
            <a:gdLst/>
            <a:ahLst/>
            <a:cxnLst/>
            <a:rect r="r" b="b" t="t" l="l"/>
            <a:pathLst>
              <a:path h="3731640" w="6883697">
                <a:moveTo>
                  <a:pt x="0" y="0"/>
                </a:moveTo>
                <a:lnTo>
                  <a:pt x="6883697" y="0"/>
                </a:lnTo>
                <a:lnTo>
                  <a:pt x="6883697" y="3731639"/>
                </a:lnTo>
                <a:lnTo>
                  <a:pt x="0" y="37316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1451" r="0" b="-11451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3819984" y="623076"/>
            <a:ext cx="2738567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48276D"/>
                </a:solidFill>
                <a:latin typeface="Roboto"/>
                <a:ea typeface="Roboto"/>
                <a:cs typeface="Roboto"/>
                <a:sym typeface="Roboto"/>
              </a:rPr>
              <a:t>Goethe Universität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91944" y="5391028"/>
            <a:ext cx="7236170" cy="61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9"/>
              </a:lnSpc>
            </a:pPr>
            <a:r>
              <a:rPr lang="en-US" sz="4300" b="true">
                <a:solidFill>
                  <a:srgbClr val="4827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ЖИТТЯ У ФРАНКФУРТІ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91944" y="6460193"/>
            <a:ext cx="7060319" cy="1987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Німецький Манхеттен</a:t>
            </a:r>
          </a:p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Фінансовий центр </a:t>
            </a:r>
          </a:p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Міжнародне місце </a:t>
            </a:r>
          </a:p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Студентське місто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4800446" y="9258300"/>
            <a:ext cx="12458854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5498007" y="7924463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1028700" y="1047750"/>
            <a:ext cx="16230600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6696854" y="642116"/>
            <a:ext cx="562446" cy="375305"/>
          </a:xfrm>
          <a:custGeom>
            <a:avLst/>
            <a:gdLst/>
            <a:ahLst/>
            <a:cxnLst/>
            <a:rect r="r" b="b" t="t" l="l"/>
            <a:pathLst>
              <a:path h="375305" w="562446">
                <a:moveTo>
                  <a:pt x="0" y="0"/>
                </a:moveTo>
                <a:lnTo>
                  <a:pt x="562446" y="0"/>
                </a:lnTo>
                <a:lnTo>
                  <a:pt x="562446" y="375305"/>
                </a:lnTo>
                <a:lnTo>
                  <a:pt x="0" y="3753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354583" y="2313249"/>
            <a:ext cx="4724126" cy="5999662"/>
            <a:chOff x="0" y="0"/>
            <a:chExt cx="1244214" cy="15801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44214" cy="1580158"/>
            </a:xfrm>
            <a:custGeom>
              <a:avLst/>
              <a:gdLst/>
              <a:ahLst/>
              <a:cxnLst/>
              <a:rect r="r" b="b" t="t" l="l"/>
              <a:pathLst>
                <a:path h="1580158" w="1244214">
                  <a:moveTo>
                    <a:pt x="0" y="0"/>
                  </a:moveTo>
                  <a:lnTo>
                    <a:pt x="1244214" y="0"/>
                  </a:lnTo>
                  <a:lnTo>
                    <a:pt x="1244214" y="1580158"/>
                  </a:lnTo>
                  <a:lnTo>
                    <a:pt x="0" y="1580158"/>
                  </a:lnTo>
                  <a:close/>
                </a:path>
              </a:pathLst>
            </a:custGeom>
            <a:gradFill rotWithShape="true">
              <a:gsLst>
                <a:gs pos="0">
                  <a:srgbClr val="9374B3">
                    <a:alpha val="100000"/>
                  </a:srgbClr>
                </a:gs>
                <a:gs pos="50000">
                  <a:srgbClr val="7161A6">
                    <a:alpha val="100000"/>
                  </a:srgbClr>
                </a:gs>
                <a:gs pos="100000">
                  <a:srgbClr val="4A4D9C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244214" cy="16182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339487" y="1778988"/>
            <a:ext cx="6663685" cy="7068184"/>
            <a:chOff x="0" y="0"/>
            <a:chExt cx="817517" cy="86714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7517" cy="867142"/>
            </a:xfrm>
            <a:custGeom>
              <a:avLst/>
              <a:gdLst/>
              <a:ahLst/>
              <a:cxnLst/>
              <a:rect r="r" b="b" t="t" l="l"/>
              <a:pathLst>
                <a:path h="867142" w="817517">
                  <a:moveTo>
                    <a:pt x="0" y="0"/>
                  </a:moveTo>
                  <a:lnTo>
                    <a:pt x="817517" y="0"/>
                  </a:lnTo>
                  <a:lnTo>
                    <a:pt x="817517" y="867142"/>
                  </a:lnTo>
                  <a:lnTo>
                    <a:pt x="0" y="867142"/>
                  </a:lnTo>
                  <a:close/>
                </a:path>
              </a:pathLst>
            </a:custGeom>
            <a:blipFill>
              <a:blip r:embed="rId6"/>
              <a:stretch>
                <a:fillRect l="-29602" t="0" r="-29602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3819984" y="623076"/>
            <a:ext cx="2738567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48276D"/>
                </a:solidFill>
                <a:latin typeface="Roboto"/>
                <a:ea typeface="Roboto"/>
                <a:cs typeface="Roboto"/>
                <a:sym typeface="Roboto"/>
              </a:rPr>
              <a:t>Goethe Universität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7243189" y="2833442"/>
            <a:ext cx="1044811" cy="5724034"/>
            <a:chOff x="0" y="0"/>
            <a:chExt cx="275176" cy="150756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75176" cy="1507565"/>
            </a:xfrm>
            <a:custGeom>
              <a:avLst/>
              <a:gdLst/>
              <a:ahLst/>
              <a:cxnLst/>
              <a:rect r="r" b="b" t="t" l="l"/>
              <a:pathLst>
                <a:path h="1507565" w="275176">
                  <a:moveTo>
                    <a:pt x="0" y="0"/>
                  </a:moveTo>
                  <a:lnTo>
                    <a:pt x="275176" y="0"/>
                  </a:lnTo>
                  <a:lnTo>
                    <a:pt x="275176" y="1507565"/>
                  </a:lnTo>
                  <a:lnTo>
                    <a:pt x="0" y="1507565"/>
                  </a:lnTo>
                  <a:close/>
                </a:path>
              </a:pathLst>
            </a:custGeom>
            <a:gradFill rotWithShape="true">
              <a:gsLst>
                <a:gs pos="0">
                  <a:srgbClr val="9374B3">
                    <a:alpha val="100000"/>
                  </a:srgbClr>
                </a:gs>
                <a:gs pos="50000">
                  <a:srgbClr val="7161A6">
                    <a:alpha val="100000"/>
                  </a:srgbClr>
                </a:gs>
                <a:gs pos="100000">
                  <a:srgbClr val="4A4D9C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75176" cy="1545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-5400000">
            <a:off x="17461217" y="3939708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6" id="16"/>
          <p:cNvSpPr/>
          <p:nvPr/>
        </p:nvSpPr>
        <p:spPr>
          <a:xfrm flipV="true">
            <a:off x="17807273" y="4933828"/>
            <a:ext cx="0" cy="1044644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7" id="17"/>
          <p:cNvSpPr/>
          <p:nvPr/>
        </p:nvSpPr>
        <p:spPr>
          <a:xfrm flipH="false" flipV="false" rot="-5400000">
            <a:off x="17461217" y="6862572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333178" y="2881067"/>
            <a:ext cx="8791283" cy="741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6"/>
              </a:lnSpc>
            </a:pPr>
            <a:r>
              <a:rPr lang="en-US" sz="5200" b="true">
                <a:solidFill>
                  <a:srgbClr val="4827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ВИСНОВКИ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917609" y="4226677"/>
            <a:ext cx="6862741" cy="3060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6114" indent="-313057" lvl="1">
              <a:lnSpc>
                <a:spcPts val="4060"/>
              </a:lnSpc>
              <a:buFont typeface="Arial"/>
              <a:buChar char="•"/>
            </a:pPr>
            <a:r>
              <a:rPr lang="en-US" b="true" sz="2900" spc="107">
                <a:solidFill>
                  <a:srgbClr val="48276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Університет Гете-сучасний і міжнародний </a:t>
            </a:r>
          </a:p>
          <a:p>
            <a:pPr algn="l" marL="626114" indent="-313057" lvl="1">
              <a:lnSpc>
                <a:spcPts val="4060"/>
              </a:lnSpc>
              <a:buFont typeface="Arial"/>
              <a:buChar char="•"/>
            </a:pPr>
            <a:r>
              <a:rPr lang="en-US" b="true" sz="2900" spc="107">
                <a:solidFill>
                  <a:srgbClr val="48276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Відкриває можливості для іноземних студентів </a:t>
            </a:r>
          </a:p>
          <a:p>
            <a:pPr algn="l" marL="626114" indent="-313057" lvl="1">
              <a:lnSpc>
                <a:spcPts val="4060"/>
              </a:lnSpc>
              <a:buFont typeface="Arial"/>
              <a:buChar char="•"/>
            </a:pPr>
            <a:r>
              <a:rPr lang="en-US" b="true" sz="2900" spc="107">
                <a:solidFill>
                  <a:srgbClr val="48276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Перспективи для української молоді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4800446" y="9258300"/>
            <a:ext cx="8744936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3361619" y="-194461"/>
            <a:ext cx="5093325" cy="10675921"/>
            <a:chOff x="0" y="0"/>
            <a:chExt cx="1341452" cy="281176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41452" cy="2811765"/>
            </a:xfrm>
            <a:custGeom>
              <a:avLst/>
              <a:gdLst/>
              <a:ahLst/>
              <a:cxnLst/>
              <a:rect r="r" b="b" t="t" l="l"/>
              <a:pathLst>
                <a:path h="2811765" w="1341452">
                  <a:moveTo>
                    <a:pt x="0" y="0"/>
                  </a:moveTo>
                  <a:lnTo>
                    <a:pt x="1341452" y="0"/>
                  </a:lnTo>
                  <a:lnTo>
                    <a:pt x="1341452" y="2811765"/>
                  </a:lnTo>
                  <a:lnTo>
                    <a:pt x="0" y="2811765"/>
                  </a:lnTo>
                  <a:close/>
                </a:path>
              </a:pathLst>
            </a:custGeom>
            <a:gradFill rotWithShape="true">
              <a:gsLst>
                <a:gs pos="0">
                  <a:srgbClr val="9374B3">
                    <a:alpha val="100000"/>
                  </a:srgbClr>
                </a:gs>
                <a:gs pos="50000">
                  <a:srgbClr val="7161A6">
                    <a:alpha val="100000"/>
                  </a:srgbClr>
                </a:gs>
                <a:gs pos="100000">
                  <a:srgbClr val="4A4D9C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341452" cy="28498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498007" y="7924463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731853" y="1927564"/>
            <a:ext cx="6176262" cy="6784428"/>
            <a:chOff x="0" y="0"/>
            <a:chExt cx="5803900" cy="6375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2700" y="12700"/>
              <a:ext cx="57785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5778500">
                  <a:moveTo>
                    <a:pt x="2889250" y="0"/>
                  </a:moveTo>
                  <a:cubicBezTo>
                    <a:pt x="1258570" y="0"/>
                    <a:pt x="0" y="1144270"/>
                    <a:pt x="0" y="2917190"/>
                  </a:cubicBezTo>
                  <a:cubicBezTo>
                    <a:pt x="0" y="4175760"/>
                    <a:pt x="0" y="6350000"/>
                    <a:pt x="0" y="6350000"/>
                  </a:cubicBezTo>
                  <a:lnTo>
                    <a:pt x="2889250" y="6350000"/>
                  </a:lnTo>
                  <a:lnTo>
                    <a:pt x="5778500" y="6350000"/>
                  </a:lnTo>
                  <a:cubicBezTo>
                    <a:pt x="5778500" y="6350000"/>
                    <a:pt x="5778500" y="4175760"/>
                    <a:pt x="5778500" y="2917190"/>
                  </a:cubicBezTo>
                  <a:cubicBezTo>
                    <a:pt x="5778500" y="1144270"/>
                    <a:pt x="4519930" y="0"/>
                    <a:pt x="288925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-64938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03900" cy="6375400"/>
            </a:xfrm>
            <a:custGeom>
              <a:avLst/>
              <a:gdLst/>
              <a:ahLst/>
              <a:cxnLst/>
              <a:rect r="r" b="b" t="t" l="l"/>
              <a:pathLst>
                <a:path h="6375400" w="5803900">
                  <a:moveTo>
                    <a:pt x="5803900" y="6375400"/>
                  </a:moveTo>
                  <a:lnTo>
                    <a:pt x="0" y="6375400"/>
                  </a:lnTo>
                  <a:lnTo>
                    <a:pt x="0" y="2929890"/>
                  </a:lnTo>
                  <a:cubicBezTo>
                    <a:pt x="0" y="2495550"/>
                    <a:pt x="74930" y="2089150"/>
                    <a:pt x="223520" y="1720850"/>
                  </a:cubicBezTo>
                  <a:cubicBezTo>
                    <a:pt x="365760" y="1367790"/>
                    <a:pt x="571500" y="1056640"/>
                    <a:pt x="836930" y="797560"/>
                  </a:cubicBezTo>
                  <a:cubicBezTo>
                    <a:pt x="1361440" y="283210"/>
                    <a:pt x="2095500" y="0"/>
                    <a:pt x="2901950" y="0"/>
                  </a:cubicBezTo>
                  <a:cubicBezTo>
                    <a:pt x="3708400" y="0"/>
                    <a:pt x="4441190" y="283210"/>
                    <a:pt x="4966970" y="797560"/>
                  </a:cubicBezTo>
                  <a:cubicBezTo>
                    <a:pt x="5232400" y="1056640"/>
                    <a:pt x="5438140" y="1367790"/>
                    <a:pt x="5580380" y="1722120"/>
                  </a:cubicBezTo>
                  <a:cubicBezTo>
                    <a:pt x="5728970" y="2090420"/>
                    <a:pt x="5803900" y="2496820"/>
                    <a:pt x="5803900" y="2931160"/>
                  </a:cubicBezTo>
                  <a:lnTo>
                    <a:pt x="5803900" y="6375400"/>
                  </a:lnTo>
                  <a:close/>
                  <a:moveTo>
                    <a:pt x="25400" y="6350000"/>
                  </a:moveTo>
                  <a:lnTo>
                    <a:pt x="5778500" y="6350000"/>
                  </a:lnTo>
                  <a:lnTo>
                    <a:pt x="5778500" y="2929890"/>
                  </a:lnTo>
                  <a:cubicBezTo>
                    <a:pt x="5778500" y="2499360"/>
                    <a:pt x="5703570" y="2095500"/>
                    <a:pt x="5557520" y="1731010"/>
                  </a:cubicBezTo>
                  <a:cubicBezTo>
                    <a:pt x="5416550" y="1380490"/>
                    <a:pt x="5212080" y="1073150"/>
                    <a:pt x="4949190" y="815340"/>
                  </a:cubicBezTo>
                  <a:cubicBezTo>
                    <a:pt x="4428490" y="306070"/>
                    <a:pt x="3700780" y="25400"/>
                    <a:pt x="2901950" y="25400"/>
                  </a:cubicBezTo>
                  <a:cubicBezTo>
                    <a:pt x="2103120" y="25400"/>
                    <a:pt x="1375410" y="306070"/>
                    <a:pt x="854710" y="815340"/>
                  </a:cubicBezTo>
                  <a:cubicBezTo>
                    <a:pt x="591820" y="1071880"/>
                    <a:pt x="387350" y="1380490"/>
                    <a:pt x="246380" y="1731010"/>
                  </a:cubicBezTo>
                  <a:cubicBezTo>
                    <a:pt x="100330" y="2095500"/>
                    <a:pt x="25400" y="2499360"/>
                    <a:pt x="25400" y="2929890"/>
                  </a:cubicBezTo>
                  <a:lnTo>
                    <a:pt x="25400" y="6350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AutoShape 10" id="10"/>
          <p:cNvSpPr/>
          <p:nvPr/>
        </p:nvSpPr>
        <p:spPr>
          <a:xfrm>
            <a:off x="1028700" y="1047750"/>
            <a:ext cx="12332919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10170313" y="729247"/>
            <a:ext cx="561540" cy="140385"/>
          </a:xfrm>
          <a:custGeom>
            <a:avLst/>
            <a:gdLst/>
            <a:ahLst/>
            <a:cxnLst/>
            <a:rect r="r" b="b" t="t" l="l"/>
            <a:pathLst>
              <a:path h="140385" w="561540">
                <a:moveTo>
                  <a:pt x="0" y="0"/>
                </a:moveTo>
                <a:lnTo>
                  <a:pt x="561540" y="0"/>
                </a:lnTo>
                <a:lnTo>
                  <a:pt x="561540" y="140385"/>
                </a:lnTo>
                <a:lnTo>
                  <a:pt x="0" y="1403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312231" y="653395"/>
            <a:ext cx="562446" cy="375305"/>
          </a:xfrm>
          <a:custGeom>
            <a:avLst/>
            <a:gdLst/>
            <a:ahLst/>
            <a:cxnLst/>
            <a:rect r="r" b="b" t="t" l="l"/>
            <a:pathLst>
              <a:path h="375305" w="562446">
                <a:moveTo>
                  <a:pt x="0" y="0"/>
                </a:moveTo>
                <a:lnTo>
                  <a:pt x="562446" y="0"/>
                </a:lnTo>
                <a:lnTo>
                  <a:pt x="562446" y="375305"/>
                </a:lnTo>
                <a:lnTo>
                  <a:pt x="0" y="3753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028700" y="7569219"/>
            <a:ext cx="2450613" cy="710489"/>
            <a:chOff x="0" y="0"/>
            <a:chExt cx="645429" cy="18712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45429" cy="187125"/>
            </a:xfrm>
            <a:custGeom>
              <a:avLst/>
              <a:gdLst/>
              <a:ahLst/>
              <a:cxnLst/>
              <a:rect r="r" b="b" t="t" l="l"/>
              <a:pathLst>
                <a:path h="187125" w="645429">
                  <a:moveTo>
                    <a:pt x="69502" y="0"/>
                  </a:moveTo>
                  <a:lnTo>
                    <a:pt x="575927" y="0"/>
                  </a:lnTo>
                  <a:cubicBezTo>
                    <a:pt x="594360" y="0"/>
                    <a:pt x="612038" y="7322"/>
                    <a:pt x="625072" y="20357"/>
                  </a:cubicBezTo>
                  <a:cubicBezTo>
                    <a:pt x="638107" y="33391"/>
                    <a:pt x="645429" y="51069"/>
                    <a:pt x="645429" y="69502"/>
                  </a:cubicBezTo>
                  <a:lnTo>
                    <a:pt x="645429" y="117623"/>
                  </a:lnTo>
                  <a:cubicBezTo>
                    <a:pt x="645429" y="156008"/>
                    <a:pt x="614312" y="187125"/>
                    <a:pt x="575927" y="187125"/>
                  </a:cubicBezTo>
                  <a:lnTo>
                    <a:pt x="69502" y="187125"/>
                  </a:lnTo>
                  <a:cubicBezTo>
                    <a:pt x="51069" y="187125"/>
                    <a:pt x="33391" y="179802"/>
                    <a:pt x="20357" y="166768"/>
                  </a:cubicBezTo>
                  <a:cubicBezTo>
                    <a:pt x="7322" y="153734"/>
                    <a:pt x="0" y="136056"/>
                    <a:pt x="0" y="117623"/>
                  </a:cubicBezTo>
                  <a:lnTo>
                    <a:pt x="0" y="69502"/>
                  </a:lnTo>
                  <a:cubicBezTo>
                    <a:pt x="0" y="31117"/>
                    <a:pt x="31117" y="0"/>
                    <a:pt x="69502" y="0"/>
                  </a:cubicBezTo>
                  <a:close/>
                </a:path>
              </a:pathLst>
            </a:custGeom>
            <a:solidFill>
              <a:srgbClr val="48276D"/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645429" cy="234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2858198" y="7726747"/>
            <a:ext cx="395433" cy="395433"/>
          </a:xfrm>
          <a:custGeom>
            <a:avLst/>
            <a:gdLst/>
            <a:ahLst/>
            <a:cxnLst/>
            <a:rect r="r" b="b" t="t" l="l"/>
            <a:pathLst>
              <a:path h="395433" w="395433">
                <a:moveTo>
                  <a:pt x="0" y="0"/>
                </a:moveTo>
                <a:lnTo>
                  <a:pt x="395433" y="0"/>
                </a:lnTo>
                <a:lnTo>
                  <a:pt x="395433" y="395433"/>
                </a:lnTo>
                <a:lnTo>
                  <a:pt x="0" y="3954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5400000">
            <a:off x="9458441" y="1452590"/>
            <a:ext cx="517669" cy="1467617"/>
          </a:xfrm>
          <a:custGeom>
            <a:avLst/>
            <a:gdLst/>
            <a:ahLst/>
            <a:cxnLst/>
            <a:rect r="r" b="b" t="t" l="l"/>
            <a:pathLst>
              <a:path h="1467617" w="517669">
                <a:moveTo>
                  <a:pt x="0" y="0"/>
                </a:moveTo>
                <a:lnTo>
                  <a:pt x="517668" y="0"/>
                </a:lnTo>
                <a:lnTo>
                  <a:pt x="517668" y="1467617"/>
                </a:lnTo>
                <a:lnTo>
                  <a:pt x="0" y="14676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28700" y="3076015"/>
            <a:ext cx="9703153" cy="3225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235"/>
              </a:lnSpc>
            </a:pPr>
            <a:r>
              <a:rPr lang="en-US" sz="13299" b="true">
                <a:solidFill>
                  <a:srgbClr val="4827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ДЯКУЮ ЗА УВАГУ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312231" y="681990"/>
            <a:ext cx="2947069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  Goethe Universität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5400000">
            <a:off x="5891575" y="7287647"/>
            <a:ext cx="585966" cy="1661243"/>
          </a:xfrm>
          <a:custGeom>
            <a:avLst/>
            <a:gdLst/>
            <a:ahLst/>
            <a:cxnLst/>
            <a:rect r="r" b="b" t="t" l="l"/>
            <a:pathLst>
              <a:path h="1661243" w="585966">
                <a:moveTo>
                  <a:pt x="0" y="0"/>
                </a:moveTo>
                <a:lnTo>
                  <a:pt x="585965" y="0"/>
                </a:lnTo>
                <a:lnTo>
                  <a:pt x="585965" y="1661242"/>
                </a:lnTo>
                <a:lnTo>
                  <a:pt x="0" y="1661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4800446" y="9258300"/>
            <a:ext cx="8744936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0451083" y="4287338"/>
            <a:ext cx="4724126" cy="5999662"/>
            <a:chOff x="0" y="0"/>
            <a:chExt cx="1244214" cy="158015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44214" cy="1580158"/>
            </a:xfrm>
            <a:custGeom>
              <a:avLst/>
              <a:gdLst/>
              <a:ahLst/>
              <a:cxnLst/>
              <a:rect r="r" b="b" t="t" l="l"/>
              <a:pathLst>
                <a:path h="1580158" w="1244214">
                  <a:moveTo>
                    <a:pt x="0" y="0"/>
                  </a:moveTo>
                  <a:lnTo>
                    <a:pt x="1244214" y="0"/>
                  </a:lnTo>
                  <a:lnTo>
                    <a:pt x="1244214" y="1580158"/>
                  </a:lnTo>
                  <a:lnTo>
                    <a:pt x="0" y="1580158"/>
                  </a:lnTo>
                  <a:close/>
                </a:path>
              </a:pathLst>
            </a:custGeom>
            <a:gradFill rotWithShape="true">
              <a:gsLst>
                <a:gs pos="0">
                  <a:srgbClr val="9374B3">
                    <a:alpha val="100000"/>
                  </a:srgbClr>
                </a:gs>
                <a:gs pos="50000">
                  <a:srgbClr val="7161A6">
                    <a:alpha val="100000"/>
                  </a:srgbClr>
                </a:gs>
                <a:gs pos="100000">
                  <a:srgbClr val="4A4D9C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244214" cy="16182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498007" y="7924463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>
            <a:off x="1028700" y="1047750"/>
            <a:ext cx="12332919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0170313" y="729247"/>
            <a:ext cx="561540" cy="140385"/>
          </a:xfrm>
          <a:custGeom>
            <a:avLst/>
            <a:gdLst/>
            <a:ahLst/>
            <a:cxnLst/>
            <a:rect r="r" b="b" t="t" l="l"/>
            <a:pathLst>
              <a:path h="140385" w="561540">
                <a:moveTo>
                  <a:pt x="0" y="0"/>
                </a:moveTo>
                <a:lnTo>
                  <a:pt x="561540" y="0"/>
                </a:lnTo>
                <a:lnTo>
                  <a:pt x="561540" y="140385"/>
                </a:lnTo>
                <a:lnTo>
                  <a:pt x="0" y="1403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680744" y="681980"/>
            <a:ext cx="562446" cy="375305"/>
          </a:xfrm>
          <a:custGeom>
            <a:avLst/>
            <a:gdLst/>
            <a:ahLst/>
            <a:cxnLst/>
            <a:rect r="r" b="b" t="t" l="l"/>
            <a:pathLst>
              <a:path h="375305" w="562446">
                <a:moveTo>
                  <a:pt x="0" y="0"/>
                </a:moveTo>
                <a:lnTo>
                  <a:pt x="562445" y="0"/>
                </a:lnTo>
                <a:lnTo>
                  <a:pt x="562445" y="375305"/>
                </a:lnTo>
                <a:lnTo>
                  <a:pt x="0" y="3753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651898" y="691525"/>
            <a:ext cx="2738567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48276D"/>
                </a:solidFill>
                <a:latin typeface="Roboto"/>
                <a:ea typeface="Roboto"/>
                <a:cs typeface="Roboto"/>
                <a:sym typeface="Roboto"/>
              </a:rPr>
              <a:t>Goethe Universität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1547757" y="2515553"/>
            <a:ext cx="5149097" cy="5556067"/>
            <a:chOff x="0" y="0"/>
            <a:chExt cx="685800" cy="74000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85800" cy="740004"/>
            </a:xfrm>
            <a:custGeom>
              <a:avLst/>
              <a:gdLst/>
              <a:ahLst/>
              <a:cxnLst/>
              <a:rect r="r" b="b" t="t" l="l"/>
              <a:pathLst>
                <a:path h="740004" w="685800">
                  <a:moveTo>
                    <a:pt x="0" y="0"/>
                  </a:moveTo>
                  <a:lnTo>
                    <a:pt x="685800" y="0"/>
                  </a:lnTo>
                  <a:lnTo>
                    <a:pt x="685800" y="740004"/>
                  </a:lnTo>
                  <a:lnTo>
                    <a:pt x="0" y="740004"/>
                  </a:lnTo>
                  <a:close/>
                </a:path>
              </a:pathLst>
            </a:custGeom>
            <a:blipFill>
              <a:blip r:embed="rId8"/>
              <a:stretch>
                <a:fillRect l="-51493" t="0" r="-10462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7243189" y="2515553"/>
            <a:ext cx="1044811" cy="5724034"/>
            <a:chOff x="0" y="0"/>
            <a:chExt cx="275176" cy="150756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75176" cy="1507565"/>
            </a:xfrm>
            <a:custGeom>
              <a:avLst/>
              <a:gdLst/>
              <a:ahLst/>
              <a:cxnLst/>
              <a:rect r="r" b="b" t="t" l="l"/>
              <a:pathLst>
                <a:path h="1507565" w="275176">
                  <a:moveTo>
                    <a:pt x="0" y="0"/>
                  </a:moveTo>
                  <a:lnTo>
                    <a:pt x="275176" y="0"/>
                  </a:lnTo>
                  <a:lnTo>
                    <a:pt x="275176" y="1507565"/>
                  </a:lnTo>
                  <a:lnTo>
                    <a:pt x="0" y="1507565"/>
                  </a:lnTo>
                  <a:close/>
                </a:path>
              </a:pathLst>
            </a:custGeom>
            <a:gradFill rotWithShape="true">
              <a:gsLst>
                <a:gs pos="0">
                  <a:srgbClr val="9374B3">
                    <a:alpha val="100000"/>
                  </a:srgbClr>
                </a:gs>
                <a:gs pos="50000">
                  <a:srgbClr val="7161A6">
                    <a:alpha val="100000"/>
                  </a:srgbClr>
                </a:gs>
                <a:gs pos="100000">
                  <a:srgbClr val="4A4D9C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275176" cy="1545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-5400000">
            <a:off x="17461217" y="3621819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7" id="17"/>
          <p:cNvSpPr/>
          <p:nvPr/>
        </p:nvSpPr>
        <p:spPr>
          <a:xfrm flipV="true">
            <a:off x="17807273" y="4615939"/>
            <a:ext cx="0" cy="1044644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8" id="18"/>
          <p:cNvSpPr/>
          <p:nvPr/>
        </p:nvSpPr>
        <p:spPr>
          <a:xfrm flipH="false" flipV="false" rot="-5400000">
            <a:off x="17461217" y="6544683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028700" y="2127439"/>
            <a:ext cx="7933751" cy="985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68"/>
              </a:lnSpc>
            </a:pPr>
            <a:r>
              <a:rPr lang="en-US" sz="7900" b="true">
                <a:solidFill>
                  <a:srgbClr val="4827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ЗМІСТ 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923339" y="3849160"/>
            <a:ext cx="585516" cy="555508"/>
          </a:xfrm>
          <a:custGeom>
            <a:avLst/>
            <a:gdLst/>
            <a:ahLst/>
            <a:cxnLst/>
            <a:rect r="r" b="b" t="t" l="l"/>
            <a:pathLst>
              <a:path h="555508" w="585516">
                <a:moveTo>
                  <a:pt x="0" y="0"/>
                </a:moveTo>
                <a:lnTo>
                  <a:pt x="585516" y="0"/>
                </a:lnTo>
                <a:lnTo>
                  <a:pt x="585516" y="555508"/>
                </a:lnTo>
                <a:lnTo>
                  <a:pt x="0" y="5555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658559" y="3915198"/>
            <a:ext cx="4888447" cy="452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63"/>
              </a:lnSpc>
            </a:pPr>
            <a:r>
              <a:rPr lang="en-US" b="true" sz="3177" spc="117">
                <a:solidFill>
                  <a:srgbClr val="48276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ВСТУП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923339" y="4615601"/>
            <a:ext cx="585516" cy="555508"/>
          </a:xfrm>
          <a:custGeom>
            <a:avLst/>
            <a:gdLst/>
            <a:ahLst/>
            <a:cxnLst/>
            <a:rect r="r" b="b" t="t" l="l"/>
            <a:pathLst>
              <a:path h="555508" w="585516">
                <a:moveTo>
                  <a:pt x="0" y="0"/>
                </a:moveTo>
                <a:lnTo>
                  <a:pt x="585516" y="0"/>
                </a:lnTo>
                <a:lnTo>
                  <a:pt x="585516" y="555508"/>
                </a:lnTo>
                <a:lnTo>
                  <a:pt x="0" y="5555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658559" y="4681639"/>
            <a:ext cx="6013061" cy="452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63"/>
              </a:lnSpc>
            </a:pPr>
            <a:r>
              <a:rPr lang="en-US" b="true" sz="3177" spc="117">
                <a:solidFill>
                  <a:srgbClr val="48276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МІЙ ШЛЯХ ДО ВСТУПУ 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923339" y="5382043"/>
            <a:ext cx="585516" cy="555508"/>
          </a:xfrm>
          <a:custGeom>
            <a:avLst/>
            <a:gdLst/>
            <a:ahLst/>
            <a:cxnLst/>
            <a:rect r="r" b="b" t="t" l="l"/>
            <a:pathLst>
              <a:path h="555508" w="585516">
                <a:moveTo>
                  <a:pt x="0" y="0"/>
                </a:moveTo>
                <a:lnTo>
                  <a:pt x="585516" y="0"/>
                </a:lnTo>
                <a:lnTo>
                  <a:pt x="585516" y="555508"/>
                </a:lnTo>
                <a:lnTo>
                  <a:pt x="0" y="5555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2658559" y="5333671"/>
            <a:ext cx="7628800" cy="888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63"/>
              </a:lnSpc>
            </a:pPr>
            <a:r>
              <a:rPr lang="en-US" b="true" sz="3177" spc="117">
                <a:solidFill>
                  <a:srgbClr val="48276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ПРОПОЗИЦІЇ ДЛЯ ІНОЗЕМНИХ СТУДЕНТІВ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923339" y="6148484"/>
            <a:ext cx="585516" cy="555508"/>
          </a:xfrm>
          <a:custGeom>
            <a:avLst/>
            <a:gdLst/>
            <a:ahLst/>
            <a:cxnLst/>
            <a:rect r="r" b="b" t="t" l="l"/>
            <a:pathLst>
              <a:path h="555508" w="585516">
                <a:moveTo>
                  <a:pt x="0" y="0"/>
                </a:moveTo>
                <a:lnTo>
                  <a:pt x="585516" y="0"/>
                </a:lnTo>
                <a:lnTo>
                  <a:pt x="585516" y="555508"/>
                </a:lnTo>
                <a:lnTo>
                  <a:pt x="0" y="5555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2658559" y="6306572"/>
            <a:ext cx="5921459" cy="452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63"/>
              </a:lnSpc>
            </a:pPr>
            <a:r>
              <a:rPr lang="en-US" b="true" sz="3177" spc="117">
                <a:solidFill>
                  <a:srgbClr val="48276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 УНІВЕРСИТЕТ ГЕТЕ 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923339" y="6914926"/>
            <a:ext cx="585516" cy="555508"/>
          </a:xfrm>
          <a:custGeom>
            <a:avLst/>
            <a:gdLst/>
            <a:ahLst/>
            <a:cxnLst/>
            <a:rect r="r" b="b" t="t" l="l"/>
            <a:pathLst>
              <a:path h="555508" w="585516">
                <a:moveTo>
                  <a:pt x="0" y="0"/>
                </a:moveTo>
                <a:lnTo>
                  <a:pt x="585516" y="0"/>
                </a:lnTo>
                <a:lnTo>
                  <a:pt x="585516" y="555508"/>
                </a:lnTo>
                <a:lnTo>
                  <a:pt x="0" y="5555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2658559" y="7028345"/>
            <a:ext cx="6667524" cy="452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63"/>
              </a:lnSpc>
            </a:pPr>
            <a:r>
              <a:rPr lang="en-US" b="true" sz="3177" spc="117">
                <a:solidFill>
                  <a:srgbClr val="48276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ЖИТТЯ В УНІВЕРСИТЕТІ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1923339" y="7684079"/>
            <a:ext cx="585516" cy="555508"/>
          </a:xfrm>
          <a:custGeom>
            <a:avLst/>
            <a:gdLst/>
            <a:ahLst/>
            <a:cxnLst/>
            <a:rect r="r" b="b" t="t" l="l"/>
            <a:pathLst>
              <a:path h="555508" w="585516">
                <a:moveTo>
                  <a:pt x="0" y="0"/>
                </a:moveTo>
                <a:lnTo>
                  <a:pt x="585516" y="0"/>
                </a:lnTo>
                <a:lnTo>
                  <a:pt x="585516" y="555508"/>
                </a:lnTo>
                <a:lnTo>
                  <a:pt x="0" y="5555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2658559" y="7750117"/>
            <a:ext cx="5501741" cy="452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63"/>
              </a:lnSpc>
            </a:pPr>
            <a:r>
              <a:rPr lang="en-US" b="true" sz="3177" spc="117">
                <a:solidFill>
                  <a:srgbClr val="48276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ЖИТТЯ У ФРАНКФУРТІ </a:t>
            </a:r>
          </a:p>
        </p:txBody>
      </p:sp>
      <p:sp>
        <p:nvSpPr>
          <p:cNvPr name="Freeform 32" id="32"/>
          <p:cNvSpPr/>
          <p:nvPr/>
        </p:nvSpPr>
        <p:spPr>
          <a:xfrm flipH="false" flipV="false" rot="5400000">
            <a:off x="9437425" y="1781744"/>
            <a:ext cx="517669" cy="1467617"/>
          </a:xfrm>
          <a:custGeom>
            <a:avLst/>
            <a:gdLst/>
            <a:ahLst/>
            <a:cxnLst/>
            <a:rect r="r" b="b" t="t" l="l"/>
            <a:pathLst>
              <a:path h="1467617" w="517669">
                <a:moveTo>
                  <a:pt x="0" y="0"/>
                </a:moveTo>
                <a:lnTo>
                  <a:pt x="517669" y="0"/>
                </a:lnTo>
                <a:lnTo>
                  <a:pt x="517669" y="1467617"/>
                </a:lnTo>
                <a:lnTo>
                  <a:pt x="0" y="14676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923339" y="8449137"/>
            <a:ext cx="585516" cy="555508"/>
          </a:xfrm>
          <a:custGeom>
            <a:avLst/>
            <a:gdLst/>
            <a:ahLst/>
            <a:cxnLst/>
            <a:rect r="r" b="b" t="t" l="l"/>
            <a:pathLst>
              <a:path h="555508" w="585516">
                <a:moveTo>
                  <a:pt x="0" y="0"/>
                </a:moveTo>
                <a:lnTo>
                  <a:pt x="585516" y="0"/>
                </a:lnTo>
                <a:lnTo>
                  <a:pt x="585516" y="555508"/>
                </a:lnTo>
                <a:lnTo>
                  <a:pt x="0" y="5555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2658559" y="8552638"/>
            <a:ext cx="5501741" cy="452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63"/>
              </a:lnSpc>
            </a:pPr>
            <a:r>
              <a:rPr lang="en-US" b="true" sz="3177" spc="117">
                <a:solidFill>
                  <a:srgbClr val="48276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ВИСНОВКИ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4800446" y="9258300"/>
            <a:ext cx="12458854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5498007" y="7924463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1028700" y="1047750"/>
            <a:ext cx="16230600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6696854" y="642116"/>
            <a:ext cx="562446" cy="375305"/>
          </a:xfrm>
          <a:custGeom>
            <a:avLst/>
            <a:gdLst/>
            <a:ahLst/>
            <a:cxnLst/>
            <a:rect r="r" b="b" t="t" l="l"/>
            <a:pathLst>
              <a:path h="375305" w="562446">
                <a:moveTo>
                  <a:pt x="0" y="0"/>
                </a:moveTo>
                <a:lnTo>
                  <a:pt x="562446" y="0"/>
                </a:lnTo>
                <a:lnTo>
                  <a:pt x="562446" y="375305"/>
                </a:lnTo>
                <a:lnTo>
                  <a:pt x="0" y="3753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063201" y="4079407"/>
            <a:ext cx="6175345" cy="10675921"/>
            <a:chOff x="0" y="0"/>
            <a:chExt cx="1626428" cy="281176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26428" cy="2811765"/>
            </a:xfrm>
            <a:custGeom>
              <a:avLst/>
              <a:gdLst/>
              <a:ahLst/>
              <a:cxnLst/>
              <a:rect r="r" b="b" t="t" l="l"/>
              <a:pathLst>
                <a:path h="2811765" w="1626428">
                  <a:moveTo>
                    <a:pt x="0" y="0"/>
                  </a:moveTo>
                  <a:lnTo>
                    <a:pt x="1626428" y="0"/>
                  </a:lnTo>
                  <a:lnTo>
                    <a:pt x="1626428" y="2811765"/>
                  </a:lnTo>
                  <a:lnTo>
                    <a:pt x="0" y="2811765"/>
                  </a:lnTo>
                  <a:close/>
                </a:path>
              </a:pathLst>
            </a:custGeom>
            <a:gradFill rotWithShape="true">
              <a:gsLst>
                <a:gs pos="0">
                  <a:srgbClr val="9374B3">
                    <a:alpha val="100000"/>
                  </a:srgbClr>
                </a:gs>
                <a:gs pos="50000">
                  <a:srgbClr val="7161A6">
                    <a:alpha val="100000"/>
                  </a:srgbClr>
                </a:gs>
                <a:gs pos="100000">
                  <a:srgbClr val="4A4D9C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626428" cy="28498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88459" y="3252581"/>
            <a:ext cx="5149097" cy="5556067"/>
            <a:chOff x="0" y="0"/>
            <a:chExt cx="685800" cy="74000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85800" cy="740004"/>
            </a:xfrm>
            <a:custGeom>
              <a:avLst/>
              <a:gdLst/>
              <a:ahLst/>
              <a:cxnLst/>
              <a:rect r="r" b="b" t="t" l="l"/>
              <a:pathLst>
                <a:path h="740004" w="685800">
                  <a:moveTo>
                    <a:pt x="0" y="0"/>
                  </a:moveTo>
                  <a:lnTo>
                    <a:pt x="685800" y="0"/>
                  </a:lnTo>
                  <a:lnTo>
                    <a:pt x="685800" y="740004"/>
                  </a:lnTo>
                  <a:lnTo>
                    <a:pt x="0" y="740004"/>
                  </a:lnTo>
                  <a:close/>
                </a:path>
              </a:pathLst>
            </a:custGeom>
            <a:blipFill>
              <a:blip r:embed="rId6"/>
              <a:stretch>
                <a:fillRect l="-30978" t="0" r="-30978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4392857" y="1562532"/>
            <a:ext cx="9502287" cy="851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56"/>
              </a:lnSpc>
            </a:pPr>
            <a:r>
              <a:rPr lang="en-US" b="true" sz="6800">
                <a:solidFill>
                  <a:srgbClr val="4827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ВСТУП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819984" y="623076"/>
            <a:ext cx="2738567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48276D"/>
                </a:solidFill>
                <a:latin typeface="Roboto"/>
                <a:ea typeface="Roboto"/>
                <a:cs typeface="Roboto"/>
                <a:sym typeface="Roboto"/>
              </a:rPr>
              <a:t>Goethe Universität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376830" y="6377951"/>
            <a:ext cx="7998297" cy="485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6"/>
              </a:lnSpc>
            </a:pPr>
            <a:r>
              <a:rPr lang="en-US" b="true" sz="3400" spc="125">
                <a:solidFill>
                  <a:srgbClr val="4827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ОСОБИСТА МОТИВАЦІЯ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7505643" y="2578016"/>
            <a:ext cx="711003" cy="674565"/>
          </a:xfrm>
          <a:custGeom>
            <a:avLst/>
            <a:gdLst/>
            <a:ahLst/>
            <a:cxnLst/>
            <a:rect r="r" b="b" t="t" l="l"/>
            <a:pathLst>
              <a:path h="674565" w="711003">
                <a:moveTo>
                  <a:pt x="0" y="0"/>
                </a:moveTo>
                <a:lnTo>
                  <a:pt x="711004" y="0"/>
                </a:lnTo>
                <a:lnTo>
                  <a:pt x="711004" y="674565"/>
                </a:lnTo>
                <a:lnTo>
                  <a:pt x="0" y="6745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505643" y="6175941"/>
            <a:ext cx="711003" cy="674565"/>
          </a:xfrm>
          <a:custGeom>
            <a:avLst/>
            <a:gdLst/>
            <a:ahLst/>
            <a:cxnLst/>
            <a:rect r="r" b="b" t="t" l="l"/>
            <a:pathLst>
              <a:path h="674565" w="711003">
                <a:moveTo>
                  <a:pt x="0" y="0"/>
                </a:moveTo>
                <a:lnTo>
                  <a:pt x="711004" y="0"/>
                </a:lnTo>
                <a:lnTo>
                  <a:pt x="711004" y="674564"/>
                </a:lnTo>
                <a:lnTo>
                  <a:pt x="0" y="6745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378117" y="2676530"/>
            <a:ext cx="9528864" cy="1885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6"/>
              </a:lnSpc>
            </a:pPr>
            <a:r>
              <a:rPr lang="en-US" b="true" sz="3400" spc="125">
                <a:solidFill>
                  <a:srgbClr val="4827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ЧОМУ Я ОБРАЛА НІМЕЧЧИНУ ТА ФРАНКФУРТСЬКИЙ УНІВЕРСИТЕТ ІМ. ЙОГАННА ВОЛЬФГАНГА ГЕТЕ</a:t>
            </a:r>
          </a:p>
          <a:p>
            <a:pPr algn="l">
              <a:lnSpc>
                <a:spcPts val="3706"/>
              </a:lnSpc>
            </a:pPr>
            <a:r>
              <a:rPr lang="en-US" b="true" sz="3400" spc="125">
                <a:solidFill>
                  <a:srgbClr val="4827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378117" y="4212735"/>
            <a:ext cx="7999585" cy="1987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соціальна держава</a:t>
            </a:r>
          </a:p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німецька мова </a:t>
            </a:r>
          </a:p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безкоштовне навчання </a:t>
            </a:r>
          </a:p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найбільший університет Німеччини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378117" y="6865584"/>
            <a:ext cx="7998297" cy="1482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цінність європейської освіти </a:t>
            </a:r>
          </a:p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зацікавленість роботодавців </a:t>
            </a:r>
          </a:p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вибір робочого місця 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7243189" y="2833442"/>
            <a:ext cx="1044811" cy="5724034"/>
            <a:chOff x="0" y="0"/>
            <a:chExt cx="275176" cy="150756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75176" cy="1507565"/>
            </a:xfrm>
            <a:custGeom>
              <a:avLst/>
              <a:gdLst/>
              <a:ahLst/>
              <a:cxnLst/>
              <a:rect r="r" b="b" t="t" l="l"/>
              <a:pathLst>
                <a:path h="1507565" w="275176">
                  <a:moveTo>
                    <a:pt x="0" y="0"/>
                  </a:moveTo>
                  <a:lnTo>
                    <a:pt x="275176" y="0"/>
                  </a:lnTo>
                  <a:lnTo>
                    <a:pt x="275176" y="1507565"/>
                  </a:lnTo>
                  <a:lnTo>
                    <a:pt x="0" y="1507565"/>
                  </a:lnTo>
                  <a:close/>
                </a:path>
              </a:pathLst>
            </a:custGeom>
            <a:gradFill rotWithShape="true">
              <a:gsLst>
                <a:gs pos="0">
                  <a:srgbClr val="9374B3">
                    <a:alpha val="100000"/>
                  </a:srgbClr>
                </a:gs>
                <a:gs pos="50000">
                  <a:srgbClr val="7161A6">
                    <a:alpha val="100000"/>
                  </a:srgbClr>
                </a:gs>
                <a:gs pos="100000">
                  <a:srgbClr val="4A4D9C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275176" cy="1545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-5400000">
            <a:off x="17461217" y="3939708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3" id="23"/>
          <p:cNvSpPr/>
          <p:nvPr/>
        </p:nvSpPr>
        <p:spPr>
          <a:xfrm flipV="true">
            <a:off x="17807273" y="4933828"/>
            <a:ext cx="0" cy="1044644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4" id="24"/>
          <p:cNvSpPr/>
          <p:nvPr/>
        </p:nvSpPr>
        <p:spPr>
          <a:xfrm flipH="false" flipV="false" rot="-5400000">
            <a:off x="17461217" y="6862572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4800446" y="9258300"/>
            <a:ext cx="12458854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5498007" y="7924463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1028700" y="1047750"/>
            <a:ext cx="16230600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6696854" y="642116"/>
            <a:ext cx="562446" cy="375305"/>
          </a:xfrm>
          <a:custGeom>
            <a:avLst/>
            <a:gdLst/>
            <a:ahLst/>
            <a:cxnLst/>
            <a:rect r="r" b="b" t="t" l="l"/>
            <a:pathLst>
              <a:path h="375305" w="562446">
                <a:moveTo>
                  <a:pt x="0" y="0"/>
                </a:moveTo>
                <a:lnTo>
                  <a:pt x="562446" y="0"/>
                </a:lnTo>
                <a:lnTo>
                  <a:pt x="562446" y="375305"/>
                </a:lnTo>
                <a:lnTo>
                  <a:pt x="0" y="3753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2112451"/>
            <a:ext cx="7140828" cy="3862471"/>
            <a:chOff x="0" y="0"/>
            <a:chExt cx="951076" cy="5144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51076" cy="514436"/>
            </a:xfrm>
            <a:custGeom>
              <a:avLst/>
              <a:gdLst/>
              <a:ahLst/>
              <a:cxnLst/>
              <a:rect r="r" b="b" t="t" l="l"/>
              <a:pathLst>
                <a:path h="514436" w="951076">
                  <a:moveTo>
                    <a:pt x="0" y="0"/>
                  </a:moveTo>
                  <a:lnTo>
                    <a:pt x="951076" y="0"/>
                  </a:lnTo>
                  <a:lnTo>
                    <a:pt x="951076" y="514436"/>
                  </a:lnTo>
                  <a:lnTo>
                    <a:pt x="0" y="514436"/>
                  </a:lnTo>
                  <a:close/>
                </a:path>
              </a:pathLst>
            </a:custGeom>
            <a:blipFill>
              <a:blip r:embed="rId6"/>
              <a:stretch>
                <a:fillRect l="0" t="-2056" r="0" b="-21118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9348888" y="2379616"/>
            <a:ext cx="6526764" cy="2073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36"/>
              </a:lnSpc>
            </a:pPr>
            <a:r>
              <a:rPr lang="en-US" sz="7200" b="true">
                <a:solidFill>
                  <a:srgbClr val="4827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МІЙ ШЛЯХ ДО ВСТУПУ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819984" y="623076"/>
            <a:ext cx="2738567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48276D"/>
                </a:solidFill>
                <a:latin typeface="Roboto"/>
                <a:ea typeface="Roboto"/>
                <a:cs typeface="Roboto"/>
                <a:sym typeface="Roboto"/>
              </a:rPr>
              <a:t>Goethe Universität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7243189" y="2833442"/>
            <a:ext cx="1044811" cy="5724034"/>
            <a:chOff x="0" y="0"/>
            <a:chExt cx="275176" cy="150756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5176" cy="1507565"/>
            </a:xfrm>
            <a:custGeom>
              <a:avLst/>
              <a:gdLst/>
              <a:ahLst/>
              <a:cxnLst/>
              <a:rect r="r" b="b" t="t" l="l"/>
              <a:pathLst>
                <a:path h="1507565" w="275176">
                  <a:moveTo>
                    <a:pt x="0" y="0"/>
                  </a:moveTo>
                  <a:lnTo>
                    <a:pt x="275176" y="0"/>
                  </a:lnTo>
                  <a:lnTo>
                    <a:pt x="275176" y="1507565"/>
                  </a:lnTo>
                  <a:lnTo>
                    <a:pt x="0" y="1507565"/>
                  </a:lnTo>
                  <a:close/>
                </a:path>
              </a:pathLst>
            </a:custGeom>
            <a:gradFill rotWithShape="true">
              <a:gsLst>
                <a:gs pos="0">
                  <a:srgbClr val="9374B3">
                    <a:alpha val="100000"/>
                  </a:srgbClr>
                </a:gs>
                <a:gs pos="50000">
                  <a:srgbClr val="7161A6">
                    <a:alpha val="100000"/>
                  </a:srgbClr>
                </a:gs>
                <a:gs pos="100000">
                  <a:srgbClr val="4A4D9C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275176" cy="1545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-5400000">
            <a:off x="17461217" y="3939708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4" id="14"/>
          <p:cNvSpPr/>
          <p:nvPr/>
        </p:nvSpPr>
        <p:spPr>
          <a:xfrm flipV="true">
            <a:off x="17807273" y="4933828"/>
            <a:ext cx="0" cy="1044644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5" id="15"/>
          <p:cNvSpPr/>
          <p:nvPr/>
        </p:nvSpPr>
        <p:spPr>
          <a:xfrm flipH="false" flipV="false" rot="-5400000">
            <a:off x="17461217" y="6862572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9348888" y="4581562"/>
            <a:ext cx="6526764" cy="239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8160" indent="-259080" lvl="1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варіанти вступу </a:t>
            </a:r>
          </a:p>
          <a:p>
            <a:pPr algn="just" marL="518160" indent="-259080" lvl="1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українська освіта</a:t>
            </a:r>
          </a:p>
          <a:p>
            <a:pPr algn="just" marL="518160" indent="-259080" lvl="1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документи </a:t>
            </a:r>
          </a:p>
          <a:p>
            <a:pPr algn="just" marL="518160" indent="-259080" lvl="1">
              <a:lnSpc>
                <a:spcPts val="4800"/>
              </a:lnSpc>
              <a:buFont typeface="Arial"/>
              <a:buChar char="•"/>
            </a:pPr>
            <a:r>
              <a:rPr lang="en-US" sz="24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мовні вимоги 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028700" y="5758931"/>
            <a:ext cx="7140828" cy="2645280"/>
            <a:chOff x="0" y="0"/>
            <a:chExt cx="1880712" cy="69669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880712" cy="696699"/>
            </a:xfrm>
            <a:custGeom>
              <a:avLst/>
              <a:gdLst/>
              <a:ahLst/>
              <a:cxnLst/>
              <a:rect r="r" b="b" t="t" l="l"/>
              <a:pathLst>
                <a:path h="696699" w="1880712">
                  <a:moveTo>
                    <a:pt x="0" y="0"/>
                  </a:moveTo>
                  <a:lnTo>
                    <a:pt x="1880712" y="0"/>
                  </a:lnTo>
                  <a:lnTo>
                    <a:pt x="1880712" y="696699"/>
                  </a:lnTo>
                  <a:lnTo>
                    <a:pt x="0" y="696699"/>
                  </a:lnTo>
                  <a:close/>
                </a:path>
              </a:pathLst>
            </a:custGeom>
            <a:gradFill rotWithShape="true">
              <a:gsLst>
                <a:gs pos="0">
                  <a:srgbClr val="9374B3">
                    <a:alpha val="100000"/>
                  </a:srgbClr>
                </a:gs>
                <a:gs pos="50000">
                  <a:srgbClr val="7161A6">
                    <a:alpha val="100000"/>
                  </a:srgbClr>
                </a:gs>
                <a:gs pos="100000">
                  <a:srgbClr val="4A4D9C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1880712" cy="7347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315713" y="5812445"/>
            <a:ext cx="6279853" cy="382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52"/>
              </a:lnSpc>
            </a:pPr>
            <a:r>
              <a:rPr lang="en-US" sz="2800" spc="103" b="true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Studienkolleg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15713" y="6325857"/>
            <a:ext cx="6661575" cy="2078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це </a:t>
            </a:r>
            <a:r>
              <a:rPr lang="en-US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підготовчий коледж у Німеччині, який надає довузівську підготовку іноземним студентам, чия освіта не відповідає німецьким вимогам для вступу до університету, зокрема через відмінності у тривалості шкільного навчання</a:t>
            </a:r>
            <a:r>
              <a:rPr lang="en-US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4800446" y="9258300"/>
            <a:ext cx="12458854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5498007" y="7924463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1028700" y="1047750"/>
            <a:ext cx="16230600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6696854" y="642116"/>
            <a:ext cx="562446" cy="375305"/>
          </a:xfrm>
          <a:custGeom>
            <a:avLst/>
            <a:gdLst/>
            <a:ahLst/>
            <a:cxnLst/>
            <a:rect r="r" b="b" t="t" l="l"/>
            <a:pathLst>
              <a:path h="375305" w="562446">
                <a:moveTo>
                  <a:pt x="0" y="0"/>
                </a:moveTo>
                <a:lnTo>
                  <a:pt x="562446" y="0"/>
                </a:lnTo>
                <a:lnTo>
                  <a:pt x="562446" y="375305"/>
                </a:lnTo>
                <a:lnTo>
                  <a:pt x="0" y="3753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48871" y="5676900"/>
            <a:ext cx="6999695" cy="3166194"/>
            <a:chOff x="0" y="0"/>
            <a:chExt cx="932278" cy="4217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32278" cy="421700"/>
            </a:xfrm>
            <a:custGeom>
              <a:avLst/>
              <a:gdLst/>
              <a:ahLst/>
              <a:cxnLst/>
              <a:rect r="r" b="b" t="t" l="l"/>
              <a:pathLst>
                <a:path h="421700" w="932278">
                  <a:moveTo>
                    <a:pt x="0" y="0"/>
                  </a:moveTo>
                  <a:lnTo>
                    <a:pt x="932278" y="0"/>
                  </a:lnTo>
                  <a:lnTo>
                    <a:pt x="932278" y="421700"/>
                  </a:lnTo>
                  <a:lnTo>
                    <a:pt x="0" y="42170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-47291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48871" y="1779195"/>
            <a:ext cx="8095129" cy="1273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14"/>
              </a:lnSpc>
            </a:pPr>
            <a:r>
              <a:rPr lang="en-US" sz="4600" b="true">
                <a:solidFill>
                  <a:srgbClr val="4827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ПРОПОЗИЦІЇ ДЛЯ ІНОЗЕМНИХ СТУДЕНТІВ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819984" y="623076"/>
            <a:ext cx="2738567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48276D"/>
                </a:solidFill>
                <a:latin typeface="Roboto"/>
                <a:ea typeface="Roboto"/>
                <a:cs typeface="Roboto"/>
                <a:sym typeface="Roboto"/>
              </a:rPr>
              <a:t>Goethe Universität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7243189" y="2833442"/>
            <a:ext cx="1044811" cy="5724034"/>
            <a:chOff x="0" y="0"/>
            <a:chExt cx="275176" cy="150756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5176" cy="1507565"/>
            </a:xfrm>
            <a:custGeom>
              <a:avLst/>
              <a:gdLst/>
              <a:ahLst/>
              <a:cxnLst/>
              <a:rect r="r" b="b" t="t" l="l"/>
              <a:pathLst>
                <a:path h="1507565" w="275176">
                  <a:moveTo>
                    <a:pt x="0" y="0"/>
                  </a:moveTo>
                  <a:lnTo>
                    <a:pt x="275176" y="0"/>
                  </a:lnTo>
                  <a:lnTo>
                    <a:pt x="275176" y="1507565"/>
                  </a:lnTo>
                  <a:lnTo>
                    <a:pt x="0" y="1507565"/>
                  </a:lnTo>
                  <a:close/>
                </a:path>
              </a:pathLst>
            </a:custGeom>
            <a:gradFill rotWithShape="true">
              <a:gsLst>
                <a:gs pos="0">
                  <a:srgbClr val="9374B3">
                    <a:alpha val="100000"/>
                  </a:srgbClr>
                </a:gs>
                <a:gs pos="50000">
                  <a:srgbClr val="7161A6">
                    <a:alpha val="100000"/>
                  </a:srgbClr>
                </a:gs>
                <a:gs pos="100000">
                  <a:srgbClr val="4A4D9C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275176" cy="1545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-5400000">
            <a:off x="17461217" y="3939708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4" id="14"/>
          <p:cNvSpPr/>
          <p:nvPr/>
        </p:nvSpPr>
        <p:spPr>
          <a:xfrm flipV="true">
            <a:off x="17807273" y="4933828"/>
            <a:ext cx="0" cy="1044644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5" id="15"/>
          <p:cNvSpPr/>
          <p:nvPr/>
        </p:nvSpPr>
        <p:spPr>
          <a:xfrm flipH="false" flipV="false" rot="-5400000">
            <a:off x="17461217" y="6862572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9268531" y="6296782"/>
            <a:ext cx="6999695" cy="1118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96571" indent="-248285" lvl="1">
              <a:lnSpc>
                <a:spcPts val="4600"/>
              </a:lnSpc>
              <a:buFont typeface="Arial"/>
              <a:buChar char="•"/>
            </a:pPr>
            <a:r>
              <a:rPr lang="en-US" sz="23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Програми за обміном (Erasmus+)</a:t>
            </a:r>
          </a:p>
          <a:p>
            <a:pPr algn="just" marL="496571" indent="-248285" lvl="1">
              <a:lnSpc>
                <a:spcPts val="4600"/>
              </a:lnSpc>
              <a:buFont typeface="Arial"/>
              <a:buChar char="•"/>
            </a:pPr>
            <a:r>
              <a:rPr lang="en-US" sz="23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Можливості для українців 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9268531" y="2246740"/>
            <a:ext cx="6999695" cy="3166194"/>
            <a:chOff x="0" y="0"/>
            <a:chExt cx="932278" cy="4217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32278" cy="421700"/>
            </a:xfrm>
            <a:custGeom>
              <a:avLst/>
              <a:gdLst/>
              <a:ahLst/>
              <a:cxnLst/>
              <a:rect r="r" b="b" t="t" l="l"/>
              <a:pathLst>
                <a:path h="421700" w="932278">
                  <a:moveTo>
                    <a:pt x="0" y="0"/>
                  </a:moveTo>
                  <a:lnTo>
                    <a:pt x="932278" y="0"/>
                  </a:lnTo>
                  <a:lnTo>
                    <a:pt x="932278" y="421700"/>
                  </a:lnTo>
                  <a:lnTo>
                    <a:pt x="0" y="421700"/>
                  </a:lnTo>
                  <a:close/>
                </a:path>
              </a:pathLst>
            </a:custGeom>
            <a:blipFill>
              <a:blip r:embed="rId9"/>
              <a:stretch>
                <a:fillRect l="0" t="-23645" r="0" b="-23645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048871" y="3641726"/>
            <a:ext cx="6999695" cy="1118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96571" indent="-248285" lvl="1">
              <a:lnSpc>
                <a:spcPts val="4600"/>
              </a:lnSpc>
              <a:buFont typeface="Arial"/>
              <a:buChar char="•"/>
            </a:pPr>
            <a:r>
              <a:rPr lang="en-US" sz="23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Бакалавр/Магістр </a:t>
            </a:r>
          </a:p>
          <a:p>
            <a:pPr algn="just" marL="496571" indent="-248285" lvl="1">
              <a:lnSpc>
                <a:spcPts val="4600"/>
              </a:lnSpc>
              <a:buFont typeface="Arial"/>
              <a:buChar char="•"/>
            </a:pPr>
            <a:r>
              <a:rPr lang="en-US" sz="23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Програми німецькою та англійською мовами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4800446" y="9258300"/>
            <a:ext cx="12458854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5498007" y="7924463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1028700" y="1047750"/>
            <a:ext cx="16230600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6696854" y="642116"/>
            <a:ext cx="562446" cy="375305"/>
          </a:xfrm>
          <a:custGeom>
            <a:avLst/>
            <a:gdLst/>
            <a:ahLst/>
            <a:cxnLst/>
            <a:rect r="r" b="b" t="t" l="l"/>
            <a:pathLst>
              <a:path h="375305" w="562446">
                <a:moveTo>
                  <a:pt x="0" y="0"/>
                </a:moveTo>
                <a:lnTo>
                  <a:pt x="562446" y="0"/>
                </a:lnTo>
                <a:lnTo>
                  <a:pt x="562446" y="375305"/>
                </a:lnTo>
                <a:lnTo>
                  <a:pt x="0" y="3753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32669" y="5197794"/>
            <a:ext cx="6663215" cy="3507346"/>
            <a:chOff x="0" y="0"/>
            <a:chExt cx="817459" cy="43029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7459" cy="430290"/>
            </a:xfrm>
            <a:custGeom>
              <a:avLst/>
              <a:gdLst/>
              <a:ahLst/>
              <a:cxnLst/>
              <a:rect r="r" b="b" t="t" l="l"/>
              <a:pathLst>
                <a:path h="430290" w="817459">
                  <a:moveTo>
                    <a:pt x="0" y="0"/>
                  </a:moveTo>
                  <a:lnTo>
                    <a:pt x="817459" y="0"/>
                  </a:lnTo>
                  <a:lnTo>
                    <a:pt x="817459" y="430290"/>
                  </a:lnTo>
                  <a:lnTo>
                    <a:pt x="0" y="430290"/>
                  </a:lnTo>
                  <a:close/>
                </a:path>
              </a:pathLst>
            </a:custGeom>
            <a:blipFill>
              <a:blip r:embed="rId6"/>
              <a:stretch>
                <a:fillRect l="0" t="-9368" r="0" b="-9368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7243189" y="2833442"/>
            <a:ext cx="1044811" cy="5724034"/>
            <a:chOff x="0" y="0"/>
            <a:chExt cx="275176" cy="150756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75176" cy="1507565"/>
            </a:xfrm>
            <a:custGeom>
              <a:avLst/>
              <a:gdLst/>
              <a:ahLst/>
              <a:cxnLst/>
              <a:rect r="r" b="b" t="t" l="l"/>
              <a:pathLst>
                <a:path h="1507565" w="275176">
                  <a:moveTo>
                    <a:pt x="0" y="0"/>
                  </a:moveTo>
                  <a:lnTo>
                    <a:pt x="275176" y="0"/>
                  </a:lnTo>
                  <a:lnTo>
                    <a:pt x="275176" y="1507565"/>
                  </a:lnTo>
                  <a:lnTo>
                    <a:pt x="0" y="1507565"/>
                  </a:lnTo>
                  <a:close/>
                </a:path>
              </a:pathLst>
            </a:custGeom>
            <a:gradFill rotWithShape="true">
              <a:gsLst>
                <a:gs pos="0">
                  <a:srgbClr val="9374B3">
                    <a:alpha val="100000"/>
                  </a:srgbClr>
                </a:gs>
                <a:gs pos="50000">
                  <a:srgbClr val="7161A6">
                    <a:alpha val="100000"/>
                  </a:srgbClr>
                </a:gs>
                <a:gs pos="100000">
                  <a:srgbClr val="4A4D9C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75176" cy="1545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5400000">
            <a:off x="17461217" y="3939708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2" id="12"/>
          <p:cNvSpPr/>
          <p:nvPr/>
        </p:nvSpPr>
        <p:spPr>
          <a:xfrm flipV="true">
            <a:off x="17807273" y="4933828"/>
            <a:ext cx="0" cy="1044644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-5400000">
            <a:off x="17461217" y="6862572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9380286" y="5143500"/>
            <a:ext cx="6663215" cy="3507346"/>
            <a:chOff x="0" y="0"/>
            <a:chExt cx="817459" cy="4302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7459" cy="430290"/>
            </a:xfrm>
            <a:custGeom>
              <a:avLst/>
              <a:gdLst/>
              <a:ahLst/>
              <a:cxnLst/>
              <a:rect r="r" b="b" t="t" l="l"/>
              <a:pathLst>
                <a:path h="430290" w="817459">
                  <a:moveTo>
                    <a:pt x="0" y="0"/>
                  </a:moveTo>
                  <a:lnTo>
                    <a:pt x="817459" y="0"/>
                  </a:lnTo>
                  <a:lnTo>
                    <a:pt x="817459" y="430290"/>
                  </a:lnTo>
                  <a:lnTo>
                    <a:pt x="0" y="430290"/>
                  </a:lnTo>
                  <a:close/>
                </a:path>
              </a:pathLst>
            </a:custGeom>
            <a:blipFill>
              <a:blip r:embed="rId9"/>
              <a:stretch>
                <a:fillRect l="0" t="-12693" r="0" b="-12693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7173478" y="5630588"/>
            <a:ext cx="1044811" cy="2641758"/>
            <a:chOff x="0" y="0"/>
            <a:chExt cx="275176" cy="69577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75176" cy="695772"/>
            </a:xfrm>
            <a:custGeom>
              <a:avLst/>
              <a:gdLst/>
              <a:ahLst/>
              <a:cxnLst/>
              <a:rect r="r" b="b" t="t" l="l"/>
              <a:pathLst>
                <a:path h="695772" w="275176">
                  <a:moveTo>
                    <a:pt x="0" y="0"/>
                  </a:moveTo>
                  <a:lnTo>
                    <a:pt x="275176" y="0"/>
                  </a:lnTo>
                  <a:lnTo>
                    <a:pt x="275176" y="695772"/>
                  </a:lnTo>
                  <a:lnTo>
                    <a:pt x="0" y="695772"/>
                  </a:lnTo>
                  <a:close/>
                </a:path>
              </a:pathLst>
            </a:custGeom>
            <a:gradFill rotWithShape="true">
              <a:gsLst>
                <a:gs pos="0">
                  <a:srgbClr val="9374B3">
                    <a:alpha val="100000"/>
                  </a:srgbClr>
                </a:gs>
                <a:gs pos="50000">
                  <a:srgbClr val="7161A6">
                    <a:alpha val="100000"/>
                  </a:srgbClr>
                </a:gs>
                <a:gs pos="100000">
                  <a:srgbClr val="4A4D9C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275176" cy="7338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5521095" y="5607671"/>
            <a:ext cx="1044811" cy="2579004"/>
            <a:chOff x="0" y="0"/>
            <a:chExt cx="275176" cy="67924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75176" cy="679244"/>
            </a:xfrm>
            <a:custGeom>
              <a:avLst/>
              <a:gdLst/>
              <a:ahLst/>
              <a:cxnLst/>
              <a:rect r="r" b="b" t="t" l="l"/>
              <a:pathLst>
                <a:path h="679244" w="275176">
                  <a:moveTo>
                    <a:pt x="0" y="0"/>
                  </a:moveTo>
                  <a:lnTo>
                    <a:pt x="275176" y="0"/>
                  </a:lnTo>
                  <a:lnTo>
                    <a:pt x="275176" y="679244"/>
                  </a:lnTo>
                  <a:lnTo>
                    <a:pt x="0" y="679244"/>
                  </a:lnTo>
                  <a:close/>
                </a:path>
              </a:pathLst>
            </a:custGeom>
            <a:gradFill rotWithShape="true">
              <a:gsLst>
                <a:gs pos="0">
                  <a:srgbClr val="9374B3">
                    <a:alpha val="100000"/>
                  </a:srgbClr>
                </a:gs>
                <a:gs pos="50000">
                  <a:srgbClr val="7161A6">
                    <a:alpha val="100000"/>
                  </a:srgbClr>
                </a:gs>
                <a:gs pos="100000">
                  <a:srgbClr val="4A4D9C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275176" cy="7173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063059" y="1974819"/>
            <a:ext cx="8080941" cy="2334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02"/>
              </a:lnSpc>
            </a:pPr>
            <a:r>
              <a:rPr lang="en-US" sz="5400" b="true">
                <a:solidFill>
                  <a:srgbClr val="4827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ПРО УНІВЕРСИТЕТ  ГЕТЕ</a:t>
            </a:r>
          </a:p>
          <a:p>
            <a:pPr algn="l">
              <a:lnSpc>
                <a:spcPts val="6102"/>
              </a:lnSpc>
            </a:pPr>
            <a:r>
              <a:rPr lang="en-US" sz="5400" b="true">
                <a:solidFill>
                  <a:srgbClr val="4827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819984" y="623076"/>
            <a:ext cx="2738567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48276D"/>
                </a:solidFill>
                <a:latin typeface="Roboto"/>
                <a:ea typeface="Roboto"/>
                <a:cs typeface="Roboto"/>
                <a:sym typeface="Roboto"/>
              </a:rPr>
              <a:t>Goethe Universität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443878" y="1891811"/>
            <a:ext cx="8351586" cy="1987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Розташування: Франкфурт-на-Майні</a:t>
            </a:r>
          </a:p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Заснований у 1912 році </a:t>
            </a:r>
          </a:p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Кампуси: Westend, Riedberg, Niederrad, Ginnheim </a:t>
            </a:r>
          </a:p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Факультети: економіка, право, медицина, соціологія 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72177" y="472475"/>
            <a:ext cx="5768183" cy="3835841"/>
          </a:xfrm>
          <a:custGeom>
            <a:avLst/>
            <a:gdLst/>
            <a:ahLst/>
            <a:cxnLst/>
            <a:rect r="r" b="b" t="t" l="l"/>
            <a:pathLst>
              <a:path h="3835841" w="5768183">
                <a:moveTo>
                  <a:pt x="0" y="0"/>
                </a:moveTo>
                <a:lnTo>
                  <a:pt x="5768182" y="0"/>
                </a:lnTo>
                <a:lnTo>
                  <a:pt x="5768182" y="3835842"/>
                </a:lnTo>
                <a:lnTo>
                  <a:pt x="0" y="3835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351524" y="472475"/>
            <a:ext cx="5768183" cy="3835841"/>
          </a:xfrm>
          <a:custGeom>
            <a:avLst/>
            <a:gdLst/>
            <a:ahLst/>
            <a:cxnLst/>
            <a:rect r="r" b="b" t="t" l="l"/>
            <a:pathLst>
              <a:path h="3835841" w="5768183">
                <a:moveTo>
                  <a:pt x="0" y="0"/>
                </a:moveTo>
                <a:lnTo>
                  <a:pt x="5768183" y="0"/>
                </a:lnTo>
                <a:lnTo>
                  <a:pt x="5768183" y="3835842"/>
                </a:lnTo>
                <a:lnTo>
                  <a:pt x="0" y="38358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72177" y="5494289"/>
            <a:ext cx="5768183" cy="3835841"/>
          </a:xfrm>
          <a:custGeom>
            <a:avLst/>
            <a:gdLst/>
            <a:ahLst/>
            <a:cxnLst/>
            <a:rect r="r" b="b" t="t" l="l"/>
            <a:pathLst>
              <a:path h="3835841" w="5768183">
                <a:moveTo>
                  <a:pt x="0" y="0"/>
                </a:moveTo>
                <a:lnTo>
                  <a:pt x="5768182" y="0"/>
                </a:lnTo>
                <a:lnTo>
                  <a:pt x="5768182" y="3835841"/>
                </a:lnTo>
                <a:lnTo>
                  <a:pt x="0" y="3835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053" r="0" b="-205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351524" y="5525437"/>
            <a:ext cx="5768183" cy="3804694"/>
          </a:xfrm>
          <a:custGeom>
            <a:avLst/>
            <a:gdLst/>
            <a:ahLst/>
            <a:cxnLst/>
            <a:rect r="r" b="b" t="t" l="l"/>
            <a:pathLst>
              <a:path h="3804694" w="5768183">
                <a:moveTo>
                  <a:pt x="0" y="0"/>
                </a:moveTo>
                <a:lnTo>
                  <a:pt x="5768183" y="0"/>
                </a:lnTo>
                <a:lnTo>
                  <a:pt x="5768183" y="3804693"/>
                </a:lnTo>
                <a:lnTo>
                  <a:pt x="0" y="38046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479" r="0" b="-2479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72177" y="4556249"/>
            <a:ext cx="5768183" cy="540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b="true" sz="3099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Westend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440873" y="4556249"/>
            <a:ext cx="1589484" cy="540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b="true" sz="3099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Riedberg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784135" y="9577780"/>
            <a:ext cx="1744266" cy="540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b="true" sz="3099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Niederrad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647968" y="9501263"/>
            <a:ext cx="1637407" cy="514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b="true" sz="2999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Ginnheim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4800446" y="9258300"/>
            <a:ext cx="12458854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5498007" y="7924463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1028700" y="1047750"/>
            <a:ext cx="16230600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6696854" y="642116"/>
            <a:ext cx="562446" cy="375305"/>
          </a:xfrm>
          <a:custGeom>
            <a:avLst/>
            <a:gdLst/>
            <a:ahLst/>
            <a:cxnLst/>
            <a:rect r="r" b="b" t="t" l="l"/>
            <a:pathLst>
              <a:path h="375305" w="562446">
                <a:moveTo>
                  <a:pt x="0" y="0"/>
                </a:moveTo>
                <a:lnTo>
                  <a:pt x="562446" y="0"/>
                </a:lnTo>
                <a:lnTo>
                  <a:pt x="562446" y="375305"/>
                </a:lnTo>
                <a:lnTo>
                  <a:pt x="0" y="3753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7243189" y="2833442"/>
            <a:ext cx="1044811" cy="5724034"/>
            <a:chOff x="0" y="0"/>
            <a:chExt cx="275176" cy="150756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75176" cy="1507565"/>
            </a:xfrm>
            <a:custGeom>
              <a:avLst/>
              <a:gdLst/>
              <a:ahLst/>
              <a:cxnLst/>
              <a:rect r="r" b="b" t="t" l="l"/>
              <a:pathLst>
                <a:path h="1507565" w="275176">
                  <a:moveTo>
                    <a:pt x="0" y="0"/>
                  </a:moveTo>
                  <a:lnTo>
                    <a:pt x="275176" y="0"/>
                  </a:lnTo>
                  <a:lnTo>
                    <a:pt x="275176" y="1507565"/>
                  </a:lnTo>
                  <a:lnTo>
                    <a:pt x="0" y="1507565"/>
                  </a:lnTo>
                  <a:close/>
                </a:path>
              </a:pathLst>
            </a:custGeom>
            <a:gradFill rotWithShape="true">
              <a:gsLst>
                <a:gs pos="0">
                  <a:srgbClr val="9374B3">
                    <a:alpha val="100000"/>
                  </a:srgbClr>
                </a:gs>
                <a:gs pos="50000">
                  <a:srgbClr val="7161A6">
                    <a:alpha val="100000"/>
                  </a:srgbClr>
                </a:gs>
                <a:gs pos="100000">
                  <a:srgbClr val="4A4D9C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75176" cy="1545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7461217" y="3939708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0" id="10"/>
          <p:cNvSpPr/>
          <p:nvPr/>
        </p:nvSpPr>
        <p:spPr>
          <a:xfrm flipV="true">
            <a:off x="17807273" y="4933828"/>
            <a:ext cx="0" cy="1044644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-5400000">
            <a:off x="17461217" y="6862572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361614" y="1347160"/>
            <a:ext cx="13154137" cy="790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02"/>
              </a:lnSpc>
            </a:pPr>
            <a:r>
              <a:rPr lang="en-US" sz="5400" b="true">
                <a:solidFill>
                  <a:srgbClr val="4827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ПРО УНІВЕРСИТЕТ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819984" y="623076"/>
            <a:ext cx="2738567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48276D"/>
                </a:solidFill>
                <a:latin typeface="Roboto"/>
                <a:ea typeface="Roboto"/>
                <a:cs typeface="Roboto"/>
                <a:sym typeface="Roboto"/>
              </a:rPr>
              <a:t>Goethe Universität </a:t>
            </a:r>
          </a:p>
        </p:txBody>
      </p:sp>
      <p:pic>
        <p:nvPicPr>
          <p:cNvPr name="Picture 14" id="14"/>
          <p:cNvPicPr>
            <a:picLocks noChangeAspect="true"/>
          </p:cNvPicPr>
          <p:nvPr>
            <a:videoFile r:link="rId9"/>
          </p:nvPr>
        </p:nvPicPr>
        <p:blipFill>
          <a:blip r:embed="rId8"/>
          <a:stretch>
            <a:fillRect/>
          </a:stretch>
        </p:blipFill>
        <p:spPr>
          <a:xfrm rot="0">
            <a:off x="3417340" y="2385276"/>
            <a:ext cx="10981372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4800446" y="9258300"/>
            <a:ext cx="12458854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5498007" y="7924463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1028700" y="1047750"/>
            <a:ext cx="16230600" cy="0"/>
          </a:xfrm>
          <a:prstGeom prst="line">
            <a:avLst/>
          </a:prstGeom>
          <a:ln cap="flat" w="19050">
            <a:solidFill>
              <a:srgbClr val="48276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6696854" y="642116"/>
            <a:ext cx="562446" cy="375305"/>
          </a:xfrm>
          <a:custGeom>
            <a:avLst/>
            <a:gdLst/>
            <a:ahLst/>
            <a:cxnLst/>
            <a:rect r="r" b="b" t="t" l="l"/>
            <a:pathLst>
              <a:path h="375305" w="562446">
                <a:moveTo>
                  <a:pt x="0" y="0"/>
                </a:moveTo>
                <a:lnTo>
                  <a:pt x="562446" y="0"/>
                </a:lnTo>
                <a:lnTo>
                  <a:pt x="562446" y="375305"/>
                </a:lnTo>
                <a:lnTo>
                  <a:pt x="0" y="3753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87396" y="1879056"/>
            <a:ext cx="6330612" cy="3209619"/>
            <a:chOff x="0" y="0"/>
            <a:chExt cx="776655" cy="39376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76655" cy="393764"/>
            </a:xfrm>
            <a:custGeom>
              <a:avLst/>
              <a:gdLst/>
              <a:ahLst/>
              <a:cxnLst/>
              <a:rect r="r" b="b" t="t" l="l"/>
              <a:pathLst>
                <a:path h="393764" w="776655">
                  <a:moveTo>
                    <a:pt x="0" y="0"/>
                  </a:moveTo>
                  <a:lnTo>
                    <a:pt x="776655" y="0"/>
                  </a:lnTo>
                  <a:lnTo>
                    <a:pt x="776655" y="393764"/>
                  </a:lnTo>
                  <a:lnTo>
                    <a:pt x="0" y="393764"/>
                  </a:lnTo>
                  <a:close/>
                </a:path>
              </a:pathLst>
            </a:custGeom>
            <a:blipFill>
              <a:blip r:embed="rId6"/>
              <a:stretch>
                <a:fillRect l="0" t="-18274" r="0" b="-18274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7243189" y="2833442"/>
            <a:ext cx="1044811" cy="5724034"/>
            <a:chOff x="0" y="0"/>
            <a:chExt cx="275176" cy="150756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75176" cy="1507565"/>
            </a:xfrm>
            <a:custGeom>
              <a:avLst/>
              <a:gdLst/>
              <a:ahLst/>
              <a:cxnLst/>
              <a:rect r="r" b="b" t="t" l="l"/>
              <a:pathLst>
                <a:path h="1507565" w="275176">
                  <a:moveTo>
                    <a:pt x="0" y="0"/>
                  </a:moveTo>
                  <a:lnTo>
                    <a:pt x="275176" y="0"/>
                  </a:lnTo>
                  <a:lnTo>
                    <a:pt x="275176" y="1507565"/>
                  </a:lnTo>
                  <a:lnTo>
                    <a:pt x="0" y="1507565"/>
                  </a:lnTo>
                  <a:close/>
                </a:path>
              </a:pathLst>
            </a:custGeom>
            <a:gradFill rotWithShape="true">
              <a:gsLst>
                <a:gs pos="0">
                  <a:srgbClr val="9374B3">
                    <a:alpha val="100000"/>
                  </a:srgbClr>
                </a:gs>
                <a:gs pos="50000">
                  <a:srgbClr val="7161A6">
                    <a:alpha val="100000"/>
                  </a:srgbClr>
                </a:gs>
                <a:gs pos="100000">
                  <a:srgbClr val="4A4D9C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75176" cy="1545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5400000">
            <a:off x="17461217" y="3939708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2" id="12"/>
          <p:cNvSpPr/>
          <p:nvPr/>
        </p:nvSpPr>
        <p:spPr>
          <a:xfrm flipV="true">
            <a:off x="17807273" y="4933828"/>
            <a:ext cx="0" cy="1044644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-5400000">
            <a:off x="17461217" y="6862572"/>
            <a:ext cx="711163" cy="177791"/>
          </a:xfrm>
          <a:custGeom>
            <a:avLst/>
            <a:gdLst/>
            <a:ahLst/>
            <a:cxnLst/>
            <a:rect r="r" b="b" t="t" l="l"/>
            <a:pathLst>
              <a:path h="177791" w="711163">
                <a:moveTo>
                  <a:pt x="0" y="0"/>
                </a:moveTo>
                <a:lnTo>
                  <a:pt x="711162" y="0"/>
                </a:lnTo>
                <a:lnTo>
                  <a:pt x="711162" y="177791"/>
                </a:lnTo>
                <a:lnTo>
                  <a:pt x="0" y="177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8608248" y="5695459"/>
            <a:ext cx="6330612" cy="3220842"/>
            <a:chOff x="0" y="0"/>
            <a:chExt cx="776655" cy="39514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76655" cy="395141"/>
            </a:xfrm>
            <a:custGeom>
              <a:avLst/>
              <a:gdLst/>
              <a:ahLst/>
              <a:cxnLst/>
              <a:rect r="r" b="b" t="t" l="l"/>
              <a:pathLst>
                <a:path h="395141" w="776655">
                  <a:moveTo>
                    <a:pt x="0" y="0"/>
                  </a:moveTo>
                  <a:lnTo>
                    <a:pt x="776655" y="0"/>
                  </a:lnTo>
                  <a:lnTo>
                    <a:pt x="776655" y="395141"/>
                  </a:lnTo>
                  <a:lnTo>
                    <a:pt x="0" y="395141"/>
                  </a:lnTo>
                  <a:close/>
                </a:path>
              </a:pathLst>
            </a:custGeom>
            <a:blipFill>
              <a:blip r:embed="rId9"/>
              <a:stretch>
                <a:fillRect l="0" t="-5034" r="0" b="-5034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87396" y="5695459"/>
            <a:ext cx="6330612" cy="3220842"/>
            <a:chOff x="0" y="0"/>
            <a:chExt cx="776655" cy="39514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76655" cy="395141"/>
            </a:xfrm>
            <a:custGeom>
              <a:avLst/>
              <a:gdLst/>
              <a:ahLst/>
              <a:cxnLst/>
              <a:rect r="r" b="b" t="t" l="l"/>
              <a:pathLst>
                <a:path h="395141" w="776655">
                  <a:moveTo>
                    <a:pt x="0" y="0"/>
                  </a:moveTo>
                  <a:lnTo>
                    <a:pt x="776655" y="0"/>
                  </a:lnTo>
                  <a:lnTo>
                    <a:pt x="776655" y="395141"/>
                  </a:lnTo>
                  <a:lnTo>
                    <a:pt x="0" y="395141"/>
                  </a:lnTo>
                  <a:close/>
                </a:path>
              </a:pathLst>
            </a:custGeom>
            <a:blipFill>
              <a:blip r:embed="rId10"/>
              <a:stretch>
                <a:fillRect l="0" t="-18037" r="0" b="-18037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8608248" y="1400936"/>
            <a:ext cx="7060319" cy="1926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1"/>
              </a:lnSpc>
            </a:pPr>
            <a:r>
              <a:rPr lang="en-US" sz="6700" b="true">
                <a:solidFill>
                  <a:srgbClr val="48276D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ЖИТТЯ В УНІВЕРСИТЕТІ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819984" y="623076"/>
            <a:ext cx="2738567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39"/>
              </a:lnSpc>
            </a:pPr>
            <a:r>
              <a:rPr lang="en-US" sz="2099">
                <a:solidFill>
                  <a:srgbClr val="48276D"/>
                </a:solidFill>
                <a:latin typeface="Roboto"/>
                <a:ea typeface="Roboto"/>
                <a:cs typeface="Roboto"/>
                <a:sym typeface="Roboto"/>
              </a:rPr>
              <a:t>Goethe Universität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608248" y="3155951"/>
            <a:ext cx="7084007" cy="1987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Бібліотеки, сучасні аудиторії </a:t>
            </a:r>
          </a:p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Мовна підтримка </a:t>
            </a:r>
          </a:p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Студенські клуби та організації </a:t>
            </a:r>
          </a:p>
          <a:p>
            <a:pPr algn="just" marL="431802" indent="-215901" lvl="1">
              <a:lnSpc>
                <a:spcPts val="4000"/>
              </a:lnSpc>
              <a:buFont typeface="Arial"/>
              <a:buChar char="•"/>
            </a:pPr>
            <a:r>
              <a:rPr lang="en-US" sz="2000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rPr>
              <a:t>Спорт і культурні заходи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DAGzsh_QWyc</dc:identifier>
  <dcterms:modified xsi:type="dcterms:W3CDTF">2011-08-01T06:04:30Z</dcterms:modified>
  <cp:revision>1</cp:revision>
  <dc:title>Purple and White Modern Thesis Defense Education Presentation</dc:title>
</cp:coreProperties>
</file>